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autoCompressPictures="0">
  <p:sldMasterIdLst>
    <p:sldMasterId id="2147483669" r:id="rId4"/>
    <p:sldMasterId id="2147483687" r:id="rId5"/>
  </p:sldMasterIdLst>
  <p:notesMasterIdLst>
    <p:notesMasterId r:id="rId44"/>
  </p:notesMasterIdLst>
  <p:handoutMasterIdLst>
    <p:handoutMasterId r:id="rId45"/>
  </p:handoutMasterIdLst>
  <p:sldIdLst>
    <p:sldId id="1177" r:id="rId6"/>
    <p:sldId id="1178" r:id="rId7"/>
    <p:sldId id="357" r:id="rId8"/>
    <p:sldId id="1179" r:id="rId9"/>
    <p:sldId id="341" r:id="rId10"/>
    <p:sldId id="342" r:id="rId11"/>
    <p:sldId id="259" r:id="rId12"/>
    <p:sldId id="257" r:id="rId13"/>
    <p:sldId id="356" r:id="rId14"/>
    <p:sldId id="256" r:id="rId15"/>
    <p:sldId id="264" r:id="rId16"/>
    <p:sldId id="258" r:id="rId17"/>
    <p:sldId id="265" r:id="rId18"/>
    <p:sldId id="260" r:id="rId19"/>
    <p:sldId id="267" r:id="rId20"/>
    <p:sldId id="261" r:id="rId21"/>
    <p:sldId id="266" r:id="rId22"/>
    <p:sldId id="262" r:id="rId23"/>
    <p:sldId id="263" r:id="rId24"/>
    <p:sldId id="284" r:id="rId25"/>
    <p:sldId id="268" r:id="rId26"/>
    <p:sldId id="269" r:id="rId27"/>
    <p:sldId id="270" r:id="rId28"/>
    <p:sldId id="271" r:id="rId29"/>
    <p:sldId id="272" r:id="rId30"/>
    <p:sldId id="273" r:id="rId31"/>
    <p:sldId id="281" r:id="rId32"/>
    <p:sldId id="280" r:id="rId33"/>
    <p:sldId id="277" r:id="rId34"/>
    <p:sldId id="274" r:id="rId35"/>
    <p:sldId id="275" r:id="rId36"/>
    <p:sldId id="276" r:id="rId37"/>
    <p:sldId id="278" r:id="rId38"/>
    <p:sldId id="279" r:id="rId39"/>
    <p:sldId id="283" r:id="rId40"/>
    <p:sldId id="1176" r:id="rId41"/>
    <p:sldId id="1180" r:id="rId42"/>
    <p:sldId id="355" r:id="rId4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6" d="100"/>
          <a:sy n="86" d="100"/>
        </p:scale>
        <p:origin x="562" y="53"/>
      </p:cViewPr>
      <p:guideLst/>
    </p:cSldViewPr>
  </p:slideViewPr>
  <p:notesTextViewPr>
    <p:cViewPr>
      <p:scale>
        <a:sx n="1" d="1"/>
        <a:sy n="1" d="1"/>
      </p:scale>
      <p:origin x="0" y="0"/>
    </p:cViewPr>
  </p:notesTextViewPr>
  <p:notesViewPr>
    <p:cSldViewPr snapToGrid="0">
      <p:cViewPr varScale="1">
        <p:scale>
          <a:sx n="60" d="100"/>
          <a:sy n="60" d="100"/>
        </p:scale>
        <p:origin x="1670" y="43"/>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handoutMaster" Target="handoutMasters/handoutMaster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theme" Target="theme/theme1.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presProps" Target="presProps.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99B3372-74CF-4E21-A4D4-286B22AA5A6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063762BE-D43C-49F5-99A5-BF49C695927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B85766F-5EC0-4797-B4D1-777FCB005B11}" type="datetimeFigureOut">
              <a:rPr lang="en-US" smtClean="0"/>
              <a:t>6/25/2020</a:t>
            </a:fld>
            <a:endParaRPr lang="en-US" dirty="0"/>
          </a:p>
        </p:txBody>
      </p:sp>
      <p:sp>
        <p:nvSpPr>
          <p:cNvPr id="4" name="Footer Placeholder 3">
            <a:extLst>
              <a:ext uri="{FF2B5EF4-FFF2-40B4-BE49-F238E27FC236}">
                <a16:creationId xmlns:a16="http://schemas.microsoft.com/office/drawing/2014/main" id="{1989E452-9BCA-4AF5-9A9C-233BF410EAA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36BF9F63-CE4F-44E2-A07D-7E654DE9F57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60AC76B-F5B1-4D6E-BACD-2A80744AC929}" type="slidenum">
              <a:rPr lang="en-US" smtClean="0"/>
              <a:t>‹#›</a:t>
            </a:fld>
            <a:endParaRPr lang="en-US" dirty="0"/>
          </a:p>
        </p:txBody>
      </p:sp>
    </p:spTree>
    <p:extLst>
      <p:ext uri="{BB962C8B-B14F-4D97-AF65-F5344CB8AC3E}">
        <p14:creationId xmlns:p14="http://schemas.microsoft.com/office/powerpoint/2010/main" val="320514524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B4B5EC-152C-4627-80C0-63B10D5574EF}" type="datetimeFigureOut">
              <a:rPr lang="en-US" smtClean="0"/>
              <a:t>6/25/2020</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1EEE60E-651F-40CC-AD73-C00F10CE42B6}" type="slidenum">
              <a:rPr lang="en-US" smtClean="0"/>
              <a:t>‹#›</a:t>
            </a:fld>
            <a:endParaRPr lang="en-US" dirty="0"/>
          </a:p>
        </p:txBody>
      </p:sp>
    </p:spTree>
    <p:extLst>
      <p:ext uri="{BB962C8B-B14F-4D97-AF65-F5344CB8AC3E}">
        <p14:creationId xmlns:p14="http://schemas.microsoft.com/office/powerpoint/2010/main" val="20254175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tx2">
                  <a:lumMod val="5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smtClean="0"/>
              <a:t>6/25/2020</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142549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6/25/2020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0088080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6/25/2020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742793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6/25/2020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16150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6/25/2020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0820541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6/25/2020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566226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6/25/2020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841419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6/25/2020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694011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6/25/2020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94255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6/25/2020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1532846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6/25/2020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5424546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6/25/2020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0052723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6/25/2020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405531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t>6/25/2020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696050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t>6/25/2020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20160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6/25/2020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360534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6/25/2020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18706291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68BC84-3266-AC4C-A094-5784512ED5F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37B73C3-2BAE-C94F-A253-6FB2A5F5EF5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0064172-2EBF-2246-8F81-2D5DD892CE9A}"/>
              </a:ext>
            </a:extLst>
          </p:cNvPr>
          <p:cNvSpPr>
            <a:spLocks noGrp="1"/>
          </p:cNvSpPr>
          <p:nvPr>
            <p:ph type="dt" sz="half" idx="10"/>
          </p:nvPr>
        </p:nvSpPr>
        <p:spPr/>
        <p:txBody>
          <a:bodyPr/>
          <a:lstStyle/>
          <a:p>
            <a:fld id="{647FD3C6-91CB-4F44-A2DF-5A4F47CD438D}" type="datetimeFigureOut">
              <a:rPr lang="en-US" smtClean="0"/>
              <a:t>6/25/2020</a:t>
            </a:fld>
            <a:endParaRPr lang="en-US"/>
          </a:p>
        </p:txBody>
      </p:sp>
      <p:sp>
        <p:nvSpPr>
          <p:cNvPr id="5" name="Footer Placeholder 4">
            <a:extLst>
              <a:ext uri="{FF2B5EF4-FFF2-40B4-BE49-F238E27FC236}">
                <a16:creationId xmlns:a16="http://schemas.microsoft.com/office/drawing/2014/main" id="{E55CDFBD-3741-1A4D-8F40-6DADC3E42CA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2293771-0385-EB43-87FE-179396CEF696}"/>
              </a:ext>
            </a:extLst>
          </p:cNvPr>
          <p:cNvSpPr>
            <a:spLocks noGrp="1"/>
          </p:cNvSpPr>
          <p:nvPr>
            <p:ph type="sldNum" sz="quarter" idx="12"/>
          </p:nvPr>
        </p:nvSpPr>
        <p:spPr/>
        <p:txBody>
          <a:bodyPr/>
          <a:lstStyle/>
          <a:p>
            <a:fld id="{3B715CC0-FFE1-8140-AB23-FEAFC825142F}" type="slidenum">
              <a:rPr lang="en-US" smtClean="0"/>
              <a:t>‹#›</a:t>
            </a:fld>
            <a:endParaRPr lang="en-US"/>
          </a:p>
        </p:txBody>
      </p:sp>
    </p:spTree>
    <p:extLst>
      <p:ext uri="{BB962C8B-B14F-4D97-AF65-F5344CB8AC3E}">
        <p14:creationId xmlns:p14="http://schemas.microsoft.com/office/powerpoint/2010/main" val="30959060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CEB54-CC7A-1649-9C5A-28E7053477D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CCF4524-3B0F-624C-9309-0065F641CC4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EE6214B-5365-A04A-A6A9-FECF2B139335}"/>
              </a:ext>
            </a:extLst>
          </p:cNvPr>
          <p:cNvSpPr>
            <a:spLocks noGrp="1"/>
          </p:cNvSpPr>
          <p:nvPr>
            <p:ph type="dt" sz="half" idx="10"/>
          </p:nvPr>
        </p:nvSpPr>
        <p:spPr/>
        <p:txBody>
          <a:bodyPr/>
          <a:lstStyle/>
          <a:p>
            <a:fld id="{647FD3C6-91CB-4F44-A2DF-5A4F47CD438D}" type="datetimeFigureOut">
              <a:rPr lang="en-US" smtClean="0"/>
              <a:t>6/25/2020</a:t>
            </a:fld>
            <a:endParaRPr lang="en-US"/>
          </a:p>
        </p:txBody>
      </p:sp>
      <p:sp>
        <p:nvSpPr>
          <p:cNvPr id="5" name="Footer Placeholder 4">
            <a:extLst>
              <a:ext uri="{FF2B5EF4-FFF2-40B4-BE49-F238E27FC236}">
                <a16:creationId xmlns:a16="http://schemas.microsoft.com/office/drawing/2014/main" id="{B0BFC8FE-8C5D-BD4C-B32B-0729084E629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E2430BA-73F1-2D40-B8BD-3684F7BCC97B}"/>
              </a:ext>
            </a:extLst>
          </p:cNvPr>
          <p:cNvSpPr>
            <a:spLocks noGrp="1"/>
          </p:cNvSpPr>
          <p:nvPr>
            <p:ph type="sldNum" sz="quarter" idx="12"/>
          </p:nvPr>
        </p:nvSpPr>
        <p:spPr/>
        <p:txBody>
          <a:bodyPr/>
          <a:lstStyle/>
          <a:p>
            <a:fld id="{3B715CC0-FFE1-8140-AB23-FEAFC825142F}" type="slidenum">
              <a:rPr lang="en-US" smtClean="0"/>
              <a:t>‹#›</a:t>
            </a:fld>
            <a:endParaRPr lang="en-US"/>
          </a:p>
        </p:txBody>
      </p:sp>
    </p:spTree>
    <p:extLst>
      <p:ext uri="{BB962C8B-B14F-4D97-AF65-F5344CB8AC3E}">
        <p14:creationId xmlns:p14="http://schemas.microsoft.com/office/powerpoint/2010/main" val="207852046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0C4999-A0AE-AB44-BCE6-C5A8020C298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D9B1851-CDE4-B446-A978-1C46AD9A893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358F21A-2CF7-3443-B3BB-12929813EABF}"/>
              </a:ext>
            </a:extLst>
          </p:cNvPr>
          <p:cNvSpPr>
            <a:spLocks noGrp="1"/>
          </p:cNvSpPr>
          <p:nvPr>
            <p:ph type="dt" sz="half" idx="10"/>
          </p:nvPr>
        </p:nvSpPr>
        <p:spPr/>
        <p:txBody>
          <a:bodyPr/>
          <a:lstStyle/>
          <a:p>
            <a:fld id="{647FD3C6-91CB-4F44-A2DF-5A4F47CD438D}" type="datetimeFigureOut">
              <a:rPr lang="en-US" smtClean="0"/>
              <a:t>6/25/2020</a:t>
            </a:fld>
            <a:endParaRPr lang="en-US"/>
          </a:p>
        </p:txBody>
      </p:sp>
      <p:sp>
        <p:nvSpPr>
          <p:cNvPr id="5" name="Footer Placeholder 4">
            <a:extLst>
              <a:ext uri="{FF2B5EF4-FFF2-40B4-BE49-F238E27FC236}">
                <a16:creationId xmlns:a16="http://schemas.microsoft.com/office/drawing/2014/main" id="{26D67AA7-FCFA-664F-968A-4169227BA5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6CD41B8-FBF5-AF46-9A63-5677A27967A2}"/>
              </a:ext>
            </a:extLst>
          </p:cNvPr>
          <p:cNvSpPr>
            <a:spLocks noGrp="1"/>
          </p:cNvSpPr>
          <p:nvPr>
            <p:ph type="sldNum" sz="quarter" idx="12"/>
          </p:nvPr>
        </p:nvSpPr>
        <p:spPr/>
        <p:txBody>
          <a:bodyPr/>
          <a:lstStyle/>
          <a:p>
            <a:fld id="{3B715CC0-FFE1-8140-AB23-FEAFC825142F}" type="slidenum">
              <a:rPr lang="en-US" smtClean="0"/>
              <a:t>‹#›</a:t>
            </a:fld>
            <a:endParaRPr lang="en-US"/>
          </a:p>
        </p:txBody>
      </p:sp>
    </p:spTree>
    <p:extLst>
      <p:ext uri="{BB962C8B-B14F-4D97-AF65-F5344CB8AC3E}">
        <p14:creationId xmlns:p14="http://schemas.microsoft.com/office/powerpoint/2010/main" val="41999508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032576-A84F-8442-AFC9-98892AB3D9B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1732F75-F753-5048-98C2-CD9C642DC75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73D7436-1045-C448-AEDE-686EA96E1AF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8CA1DF3-9419-BB40-9068-E7AFA5C3799A}"/>
              </a:ext>
            </a:extLst>
          </p:cNvPr>
          <p:cNvSpPr>
            <a:spLocks noGrp="1"/>
          </p:cNvSpPr>
          <p:nvPr>
            <p:ph type="dt" sz="half" idx="10"/>
          </p:nvPr>
        </p:nvSpPr>
        <p:spPr/>
        <p:txBody>
          <a:bodyPr/>
          <a:lstStyle/>
          <a:p>
            <a:fld id="{647FD3C6-91CB-4F44-A2DF-5A4F47CD438D}" type="datetimeFigureOut">
              <a:rPr lang="en-US" smtClean="0"/>
              <a:t>6/25/2020</a:t>
            </a:fld>
            <a:endParaRPr lang="en-US"/>
          </a:p>
        </p:txBody>
      </p:sp>
      <p:sp>
        <p:nvSpPr>
          <p:cNvPr id="6" name="Footer Placeholder 5">
            <a:extLst>
              <a:ext uri="{FF2B5EF4-FFF2-40B4-BE49-F238E27FC236}">
                <a16:creationId xmlns:a16="http://schemas.microsoft.com/office/drawing/2014/main" id="{CCFD41EC-0BE8-A64E-8C19-0CFC973CD1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753D06A-4371-E94C-BE4D-9F2077343CBD}"/>
              </a:ext>
            </a:extLst>
          </p:cNvPr>
          <p:cNvSpPr>
            <a:spLocks noGrp="1"/>
          </p:cNvSpPr>
          <p:nvPr>
            <p:ph type="sldNum" sz="quarter" idx="12"/>
          </p:nvPr>
        </p:nvSpPr>
        <p:spPr/>
        <p:txBody>
          <a:bodyPr/>
          <a:lstStyle/>
          <a:p>
            <a:fld id="{3B715CC0-FFE1-8140-AB23-FEAFC825142F}" type="slidenum">
              <a:rPr lang="en-US" smtClean="0"/>
              <a:t>‹#›</a:t>
            </a:fld>
            <a:endParaRPr lang="en-US"/>
          </a:p>
        </p:txBody>
      </p:sp>
    </p:spTree>
    <p:extLst>
      <p:ext uri="{BB962C8B-B14F-4D97-AF65-F5344CB8AC3E}">
        <p14:creationId xmlns:p14="http://schemas.microsoft.com/office/powerpoint/2010/main" val="184874260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48F72-26C3-D54A-87A4-D14EABC9E98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A9953E7-E5AD-AE47-BAA0-1C010C9F09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86CDBB2-7212-4F45-A023-894EC6785A1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0CA93A0-71FE-A241-B9DC-A6176B6F6E0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9902EE7-D53F-7341-B90D-1B789EC311B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F4BA8B3-DB08-E145-B7AA-1DCB87E91580}"/>
              </a:ext>
            </a:extLst>
          </p:cNvPr>
          <p:cNvSpPr>
            <a:spLocks noGrp="1"/>
          </p:cNvSpPr>
          <p:nvPr>
            <p:ph type="dt" sz="half" idx="10"/>
          </p:nvPr>
        </p:nvSpPr>
        <p:spPr/>
        <p:txBody>
          <a:bodyPr/>
          <a:lstStyle/>
          <a:p>
            <a:fld id="{647FD3C6-91CB-4F44-A2DF-5A4F47CD438D}" type="datetimeFigureOut">
              <a:rPr lang="en-US" smtClean="0"/>
              <a:t>6/25/2020</a:t>
            </a:fld>
            <a:endParaRPr lang="en-US"/>
          </a:p>
        </p:txBody>
      </p:sp>
      <p:sp>
        <p:nvSpPr>
          <p:cNvPr id="8" name="Footer Placeholder 7">
            <a:extLst>
              <a:ext uri="{FF2B5EF4-FFF2-40B4-BE49-F238E27FC236}">
                <a16:creationId xmlns:a16="http://schemas.microsoft.com/office/drawing/2014/main" id="{D07FDFDD-4DE1-8C47-A4A9-3E4817E56A3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CE091B2-FF3E-6449-97DA-E350497B850C}"/>
              </a:ext>
            </a:extLst>
          </p:cNvPr>
          <p:cNvSpPr>
            <a:spLocks noGrp="1"/>
          </p:cNvSpPr>
          <p:nvPr>
            <p:ph type="sldNum" sz="quarter" idx="12"/>
          </p:nvPr>
        </p:nvSpPr>
        <p:spPr/>
        <p:txBody>
          <a:bodyPr/>
          <a:lstStyle/>
          <a:p>
            <a:fld id="{3B715CC0-FFE1-8140-AB23-FEAFC825142F}" type="slidenum">
              <a:rPr lang="en-US" smtClean="0"/>
              <a:t>‹#›</a:t>
            </a:fld>
            <a:endParaRPr lang="en-US"/>
          </a:p>
        </p:txBody>
      </p:sp>
    </p:spTree>
    <p:extLst>
      <p:ext uri="{BB962C8B-B14F-4D97-AF65-F5344CB8AC3E}">
        <p14:creationId xmlns:p14="http://schemas.microsoft.com/office/powerpoint/2010/main" val="345597489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29630C-4156-8546-9426-EF3CDA9BECE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C75CA6C-7246-594C-AAFF-7B6E42AA7650}"/>
              </a:ext>
            </a:extLst>
          </p:cNvPr>
          <p:cNvSpPr>
            <a:spLocks noGrp="1"/>
          </p:cNvSpPr>
          <p:nvPr>
            <p:ph type="dt" sz="half" idx="10"/>
          </p:nvPr>
        </p:nvSpPr>
        <p:spPr/>
        <p:txBody>
          <a:bodyPr/>
          <a:lstStyle/>
          <a:p>
            <a:fld id="{647FD3C6-91CB-4F44-A2DF-5A4F47CD438D}" type="datetimeFigureOut">
              <a:rPr lang="en-US" smtClean="0"/>
              <a:t>6/25/2020</a:t>
            </a:fld>
            <a:endParaRPr lang="en-US"/>
          </a:p>
        </p:txBody>
      </p:sp>
      <p:sp>
        <p:nvSpPr>
          <p:cNvPr id="4" name="Footer Placeholder 3">
            <a:extLst>
              <a:ext uri="{FF2B5EF4-FFF2-40B4-BE49-F238E27FC236}">
                <a16:creationId xmlns:a16="http://schemas.microsoft.com/office/drawing/2014/main" id="{D2124D85-37A9-A74B-B97C-95DBB0D801E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16C70FF-26C6-154F-A354-CCCD5F893B49}"/>
              </a:ext>
            </a:extLst>
          </p:cNvPr>
          <p:cNvSpPr>
            <a:spLocks noGrp="1"/>
          </p:cNvSpPr>
          <p:nvPr>
            <p:ph type="sldNum" sz="quarter" idx="12"/>
          </p:nvPr>
        </p:nvSpPr>
        <p:spPr/>
        <p:txBody>
          <a:bodyPr/>
          <a:lstStyle/>
          <a:p>
            <a:fld id="{3B715CC0-FFE1-8140-AB23-FEAFC825142F}" type="slidenum">
              <a:rPr lang="en-US" smtClean="0"/>
              <a:t>‹#›</a:t>
            </a:fld>
            <a:endParaRPr lang="en-US"/>
          </a:p>
        </p:txBody>
      </p:sp>
    </p:spTree>
    <p:extLst>
      <p:ext uri="{BB962C8B-B14F-4D97-AF65-F5344CB8AC3E}">
        <p14:creationId xmlns:p14="http://schemas.microsoft.com/office/powerpoint/2010/main" val="204076536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48D0808-6935-3541-83E7-4767A2D46A6D}"/>
              </a:ext>
            </a:extLst>
          </p:cNvPr>
          <p:cNvSpPr>
            <a:spLocks noGrp="1"/>
          </p:cNvSpPr>
          <p:nvPr>
            <p:ph type="dt" sz="half" idx="10"/>
          </p:nvPr>
        </p:nvSpPr>
        <p:spPr/>
        <p:txBody>
          <a:bodyPr/>
          <a:lstStyle/>
          <a:p>
            <a:fld id="{647FD3C6-91CB-4F44-A2DF-5A4F47CD438D}" type="datetimeFigureOut">
              <a:rPr lang="en-US" smtClean="0"/>
              <a:t>6/25/2020</a:t>
            </a:fld>
            <a:endParaRPr lang="en-US"/>
          </a:p>
        </p:txBody>
      </p:sp>
      <p:sp>
        <p:nvSpPr>
          <p:cNvPr id="3" name="Footer Placeholder 2">
            <a:extLst>
              <a:ext uri="{FF2B5EF4-FFF2-40B4-BE49-F238E27FC236}">
                <a16:creationId xmlns:a16="http://schemas.microsoft.com/office/drawing/2014/main" id="{60F2E9E2-EDF3-9A46-A29C-549BE71CE5F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C9A4628-AD8F-2344-B948-711C114AC2A3}"/>
              </a:ext>
            </a:extLst>
          </p:cNvPr>
          <p:cNvSpPr>
            <a:spLocks noGrp="1"/>
          </p:cNvSpPr>
          <p:nvPr>
            <p:ph type="sldNum" sz="quarter" idx="12"/>
          </p:nvPr>
        </p:nvSpPr>
        <p:spPr/>
        <p:txBody>
          <a:bodyPr/>
          <a:lstStyle/>
          <a:p>
            <a:fld id="{3B715CC0-FFE1-8140-AB23-FEAFC825142F}" type="slidenum">
              <a:rPr lang="en-US" smtClean="0"/>
              <a:t>‹#›</a:t>
            </a:fld>
            <a:endParaRPr lang="en-US"/>
          </a:p>
        </p:txBody>
      </p:sp>
    </p:spTree>
    <p:extLst>
      <p:ext uri="{BB962C8B-B14F-4D97-AF65-F5344CB8AC3E}">
        <p14:creationId xmlns:p14="http://schemas.microsoft.com/office/powerpoint/2010/main" val="340175459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57343E-5FF7-EA46-AE46-C74B0C30FE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093DB92-B931-534A-A23C-A27F2F79531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4021DC1-3F31-F347-8196-A2A3865901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435083-F190-4448-9EA7-518F61D0185D}"/>
              </a:ext>
            </a:extLst>
          </p:cNvPr>
          <p:cNvSpPr>
            <a:spLocks noGrp="1"/>
          </p:cNvSpPr>
          <p:nvPr>
            <p:ph type="dt" sz="half" idx="10"/>
          </p:nvPr>
        </p:nvSpPr>
        <p:spPr/>
        <p:txBody>
          <a:bodyPr/>
          <a:lstStyle/>
          <a:p>
            <a:fld id="{647FD3C6-91CB-4F44-A2DF-5A4F47CD438D}" type="datetimeFigureOut">
              <a:rPr lang="en-US" smtClean="0"/>
              <a:t>6/25/2020</a:t>
            </a:fld>
            <a:endParaRPr lang="en-US"/>
          </a:p>
        </p:txBody>
      </p:sp>
      <p:sp>
        <p:nvSpPr>
          <p:cNvPr id="6" name="Footer Placeholder 5">
            <a:extLst>
              <a:ext uri="{FF2B5EF4-FFF2-40B4-BE49-F238E27FC236}">
                <a16:creationId xmlns:a16="http://schemas.microsoft.com/office/drawing/2014/main" id="{D9594B32-BF86-3D47-B3F3-3891F2553EF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977C53-7CC0-D24F-90FA-2C6573F621A2}"/>
              </a:ext>
            </a:extLst>
          </p:cNvPr>
          <p:cNvSpPr>
            <a:spLocks noGrp="1"/>
          </p:cNvSpPr>
          <p:nvPr>
            <p:ph type="sldNum" sz="quarter" idx="12"/>
          </p:nvPr>
        </p:nvSpPr>
        <p:spPr/>
        <p:txBody>
          <a:bodyPr/>
          <a:lstStyle/>
          <a:p>
            <a:fld id="{3B715CC0-FFE1-8140-AB23-FEAFC825142F}" type="slidenum">
              <a:rPr lang="en-US" smtClean="0"/>
              <a:t>‹#›</a:t>
            </a:fld>
            <a:endParaRPr lang="en-US"/>
          </a:p>
        </p:txBody>
      </p:sp>
    </p:spTree>
    <p:extLst>
      <p:ext uri="{BB962C8B-B14F-4D97-AF65-F5344CB8AC3E}">
        <p14:creationId xmlns:p14="http://schemas.microsoft.com/office/powerpoint/2010/main" val="229874180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42906F-D0D6-A545-AAFC-2B0EE97DE45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1DBAB29-667A-3248-8EAC-5F99DD4324F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76DCFFC-AA56-0D40-A955-84A1CF9C4DF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A33F6F9-D1C4-1A41-B093-6CBB6064C039}"/>
              </a:ext>
            </a:extLst>
          </p:cNvPr>
          <p:cNvSpPr>
            <a:spLocks noGrp="1"/>
          </p:cNvSpPr>
          <p:nvPr>
            <p:ph type="dt" sz="half" idx="10"/>
          </p:nvPr>
        </p:nvSpPr>
        <p:spPr/>
        <p:txBody>
          <a:bodyPr/>
          <a:lstStyle/>
          <a:p>
            <a:fld id="{647FD3C6-91CB-4F44-A2DF-5A4F47CD438D}" type="datetimeFigureOut">
              <a:rPr lang="en-US" smtClean="0"/>
              <a:t>6/25/2020</a:t>
            </a:fld>
            <a:endParaRPr lang="en-US"/>
          </a:p>
        </p:txBody>
      </p:sp>
      <p:sp>
        <p:nvSpPr>
          <p:cNvPr id="6" name="Footer Placeholder 5">
            <a:extLst>
              <a:ext uri="{FF2B5EF4-FFF2-40B4-BE49-F238E27FC236}">
                <a16:creationId xmlns:a16="http://schemas.microsoft.com/office/drawing/2014/main" id="{7196C996-4699-2D4D-B394-005044EC399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BF869C1-3235-0749-BA83-F097632D0D46}"/>
              </a:ext>
            </a:extLst>
          </p:cNvPr>
          <p:cNvSpPr>
            <a:spLocks noGrp="1"/>
          </p:cNvSpPr>
          <p:nvPr>
            <p:ph type="sldNum" sz="quarter" idx="12"/>
          </p:nvPr>
        </p:nvSpPr>
        <p:spPr/>
        <p:txBody>
          <a:bodyPr/>
          <a:lstStyle/>
          <a:p>
            <a:fld id="{3B715CC0-FFE1-8140-AB23-FEAFC825142F}" type="slidenum">
              <a:rPr lang="en-US" smtClean="0"/>
              <a:t>‹#›</a:t>
            </a:fld>
            <a:endParaRPr lang="en-US"/>
          </a:p>
        </p:txBody>
      </p:sp>
    </p:spTree>
    <p:extLst>
      <p:ext uri="{BB962C8B-B14F-4D97-AF65-F5344CB8AC3E}">
        <p14:creationId xmlns:p14="http://schemas.microsoft.com/office/powerpoint/2010/main" val="84603570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EEF25-1D35-C34C-BF69-340B44CA6CC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5B71D24-C8A9-8B4C-8599-C0D57EBC75F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C5D7DA9-2D51-0F4B-89BB-BA115B0EED63}"/>
              </a:ext>
            </a:extLst>
          </p:cNvPr>
          <p:cNvSpPr>
            <a:spLocks noGrp="1"/>
          </p:cNvSpPr>
          <p:nvPr>
            <p:ph type="dt" sz="half" idx="10"/>
          </p:nvPr>
        </p:nvSpPr>
        <p:spPr/>
        <p:txBody>
          <a:bodyPr/>
          <a:lstStyle/>
          <a:p>
            <a:fld id="{647FD3C6-91CB-4F44-A2DF-5A4F47CD438D}" type="datetimeFigureOut">
              <a:rPr lang="en-US" smtClean="0"/>
              <a:t>6/25/2020</a:t>
            </a:fld>
            <a:endParaRPr lang="en-US"/>
          </a:p>
        </p:txBody>
      </p:sp>
      <p:sp>
        <p:nvSpPr>
          <p:cNvPr id="5" name="Footer Placeholder 4">
            <a:extLst>
              <a:ext uri="{FF2B5EF4-FFF2-40B4-BE49-F238E27FC236}">
                <a16:creationId xmlns:a16="http://schemas.microsoft.com/office/drawing/2014/main" id="{B8624E55-BAB4-C944-BAE4-B0C4D70C24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AB79FF8-F84A-1844-B180-48E4F599A55D}"/>
              </a:ext>
            </a:extLst>
          </p:cNvPr>
          <p:cNvSpPr>
            <a:spLocks noGrp="1"/>
          </p:cNvSpPr>
          <p:nvPr>
            <p:ph type="sldNum" sz="quarter" idx="12"/>
          </p:nvPr>
        </p:nvSpPr>
        <p:spPr/>
        <p:txBody>
          <a:bodyPr/>
          <a:lstStyle/>
          <a:p>
            <a:fld id="{3B715CC0-FFE1-8140-AB23-FEAFC825142F}" type="slidenum">
              <a:rPr lang="en-US" smtClean="0"/>
              <a:t>‹#›</a:t>
            </a:fld>
            <a:endParaRPr lang="en-US"/>
          </a:p>
        </p:txBody>
      </p:sp>
    </p:spTree>
    <p:extLst>
      <p:ext uri="{BB962C8B-B14F-4D97-AF65-F5344CB8AC3E}">
        <p14:creationId xmlns:p14="http://schemas.microsoft.com/office/powerpoint/2010/main" val="417532883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B4680C4-53A4-FA4A-A44F-E24B0A88CD5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159199A-4401-9946-A72E-45F2944C816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4EAF57C-8332-B242-A3D9-667F3E181C8E}"/>
              </a:ext>
            </a:extLst>
          </p:cNvPr>
          <p:cNvSpPr>
            <a:spLocks noGrp="1"/>
          </p:cNvSpPr>
          <p:nvPr>
            <p:ph type="dt" sz="half" idx="10"/>
          </p:nvPr>
        </p:nvSpPr>
        <p:spPr/>
        <p:txBody>
          <a:bodyPr/>
          <a:lstStyle/>
          <a:p>
            <a:fld id="{647FD3C6-91CB-4F44-A2DF-5A4F47CD438D}" type="datetimeFigureOut">
              <a:rPr lang="en-US" smtClean="0"/>
              <a:t>6/25/2020</a:t>
            </a:fld>
            <a:endParaRPr lang="en-US"/>
          </a:p>
        </p:txBody>
      </p:sp>
      <p:sp>
        <p:nvSpPr>
          <p:cNvPr id="5" name="Footer Placeholder 4">
            <a:extLst>
              <a:ext uri="{FF2B5EF4-FFF2-40B4-BE49-F238E27FC236}">
                <a16:creationId xmlns:a16="http://schemas.microsoft.com/office/drawing/2014/main" id="{580389EA-E154-3A43-9CCA-50EA671B753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866A9CA-7292-A540-A429-A09B782F3B14}"/>
              </a:ext>
            </a:extLst>
          </p:cNvPr>
          <p:cNvSpPr>
            <a:spLocks noGrp="1"/>
          </p:cNvSpPr>
          <p:nvPr>
            <p:ph type="sldNum" sz="quarter" idx="12"/>
          </p:nvPr>
        </p:nvSpPr>
        <p:spPr/>
        <p:txBody>
          <a:bodyPr/>
          <a:lstStyle/>
          <a:p>
            <a:fld id="{3B715CC0-FFE1-8140-AB23-FEAFC825142F}" type="slidenum">
              <a:rPr lang="en-US" smtClean="0"/>
              <a:t>‹#›</a:t>
            </a:fld>
            <a:endParaRPr lang="en-US"/>
          </a:p>
        </p:txBody>
      </p:sp>
    </p:spTree>
    <p:extLst>
      <p:ext uri="{BB962C8B-B14F-4D97-AF65-F5344CB8AC3E}">
        <p14:creationId xmlns:p14="http://schemas.microsoft.com/office/powerpoint/2010/main" val="19808640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3034666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theme" Target="../theme/theme2.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20">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a:gradFill flip="none" rotWithShape="1">
            <a:gsLst>
              <a:gs pos="0">
                <a:schemeClr val="tx2"/>
              </a:gs>
              <a:gs pos="100000">
                <a:schemeClr val="tx2">
                  <a:lumMod val="50000"/>
                </a:schemeClr>
              </a:gs>
            </a:gsLst>
            <a:lin ang="5400000" scaled="0"/>
            <a:tileRect/>
          </a:gradFill>
        </p:grpSpPr>
        <p:grpSp>
          <p:nvGrpSpPr>
            <p:cNvPr id="9" name="Group 8"/>
            <p:cNvGrpSpPr/>
            <p:nvPr/>
          </p:nvGrpSpPr>
          <p:grpSpPr>
            <a:xfrm>
              <a:off x="-14288" y="0"/>
              <a:ext cx="1220788" cy="6858001"/>
              <a:chOff x="-14288" y="0"/>
              <a:chExt cx="1220788" cy="6858001"/>
            </a:xfrm>
            <a:grp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p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smtClean="0"/>
              <a:pPr/>
              <a:t>6/25/2020</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760987329"/>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19DE48D-09FF-1746-AB25-6B62BF41D5C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FA0CEED-33E4-1642-A9C7-2A0F5504874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3E9243-37BA-F14D-9779-D26B60D9F07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7FD3C6-91CB-4F44-A2DF-5A4F47CD438D}" type="datetimeFigureOut">
              <a:rPr lang="en-US" smtClean="0"/>
              <a:t>6/25/2020</a:t>
            </a:fld>
            <a:endParaRPr lang="en-US"/>
          </a:p>
        </p:txBody>
      </p:sp>
      <p:sp>
        <p:nvSpPr>
          <p:cNvPr id="5" name="Footer Placeholder 4">
            <a:extLst>
              <a:ext uri="{FF2B5EF4-FFF2-40B4-BE49-F238E27FC236}">
                <a16:creationId xmlns:a16="http://schemas.microsoft.com/office/drawing/2014/main" id="{85E3CE79-1620-004C-8D98-EE027B9E2DA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10A1495-6C2E-8447-92F6-C838186ED3E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715CC0-FFE1-8140-AB23-FEAFC825142F}" type="slidenum">
              <a:rPr lang="en-US" smtClean="0"/>
              <a:t>‹#›</a:t>
            </a:fld>
            <a:endParaRPr lang="en-US"/>
          </a:p>
        </p:txBody>
      </p:sp>
    </p:spTree>
    <p:extLst>
      <p:ext uri="{BB962C8B-B14F-4D97-AF65-F5344CB8AC3E}">
        <p14:creationId xmlns:p14="http://schemas.microsoft.com/office/powerpoint/2010/main" val="122238146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19.xml"/><Relationship Id="rId5" Type="http://schemas.openxmlformats.org/officeDocument/2006/relationships/hyperlink" Target="https://www.growthzone.com/blog/cae-certification-association-executive/" TargetMode="Externa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mailto:bhaney@thehaneycompany.com" TargetMode="External"/><Relationship Id="rId2" Type="http://schemas.openxmlformats.org/officeDocument/2006/relationships/hyperlink" Target="http://www.thehaneycompany.com/" TargetMode="External"/><Relationship Id="rId1" Type="http://schemas.openxmlformats.org/officeDocument/2006/relationships/slideLayout" Target="../slideLayouts/slideLayout2.xml"/><Relationship Id="rId4" Type="http://schemas.openxmlformats.org/officeDocument/2006/relationships/image" Target="../media/image24.jp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8788436-4F55-0648-9351-B05650113CDD}"/>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100100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6C9563B-557D-5841-84E2-F6D4A6A0DE2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82469" y="442143"/>
            <a:ext cx="3732794" cy="6285035"/>
          </a:xfrm>
          <a:prstGeom prst="rect">
            <a:avLst/>
          </a:prstGeom>
        </p:spPr>
      </p:pic>
      <p:cxnSp>
        <p:nvCxnSpPr>
          <p:cNvPr id="10" name="Straight Arrow Connector 9">
            <a:extLst>
              <a:ext uri="{FF2B5EF4-FFF2-40B4-BE49-F238E27FC236}">
                <a16:creationId xmlns:a16="http://schemas.microsoft.com/office/drawing/2014/main" id="{1DFBC45C-1FD5-BD4C-BA82-C4E04DF470B7}"/>
              </a:ext>
            </a:extLst>
          </p:cNvPr>
          <p:cNvCxnSpPr>
            <a:cxnSpLocks/>
          </p:cNvCxnSpPr>
          <p:nvPr/>
        </p:nvCxnSpPr>
        <p:spPr>
          <a:xfrm flipH="1">
            <a:off x="7958138" y="4361766"/>
            <a:ext cx="1125583" cy="227947"/>
          </a:xfrm>
          <a:prstGeom prst="straightConnector1">
            <a:avLst/>
          </a:prstGeom>
          <a:ln w="57150">
            <a:solidFill>
              <a:srgbClr val="7030A0"/>
            </a:solidFill>
            <a:tailEnd type="triangle"/>
          </a:ln>
        </p:spPr>
        <p:style>
          <a:lnRef idx="2">
            <a:schemeClr val="dk1"/>
          </a:lnRef>
          <a:fillRef idx="0">
            <a:schemeClr val="dk1"/>
          </a:fillRef>
          <a:effectRef idx="1">
            <a:schemeClr val="dk1"/>
          </a:effectRef>
          <a:fontRef idx="minor">
            <a:schemeClr val="tx1"/>
          </a:fontRef>
        </p:style>
      </p:cxnSp>
      <p:sp>
        <p:nvSpPr>
          <p:cNvPr id="11" name="TextBox 10">
            <a:extLst>
              <a:ext uri="{FF2B5EF4-FFF2-40B4-BE49-F238E27FC236}">
                <a16:creationId xmlns:a16="http://schemas.microsoft.com/office/drawing/2014/main" id="{88EEB19F-3973-2A42-AF55-D685295130B4}"/>
              </a:ext>
            </a:extLst>
          </p:cNvPr>
          <p:cNvSpPr txBox="1"/>
          <p:nvPr/>
        </p:nvSpPr>
        <p:spPr>
          <a:xfrm>
            <a:off x="8136733" y="4004938"/>
            <a:ext cx="347662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7030A0"/>
                </a:solidFill>
                <a:effectLst/>
                <a:uLnTx/>
                <a:uFillTx/>
                <a:latin typeface="Caveat" pitchFamily="2" charset="77"/>
                <a:ea typeface="+mn-ea"/>
                <a:cs typeface="+mn-cs"/>
              </a:rPr>
              <a:t>Questions</a:t>
            </a:r>
          </a:p>
        </p:txBody>
      </p:sp>
      <p:cxnSp>
        <p:nvCxnSpPr>
          <p:cNvPr id="13" name="Straight Arrow Connector 12">
            <a:extLst>
              <a:ext uri="{FF2B5EF4-FFF2-40B4-BE49-F238E27FC236}">
                <a16:creationId xmlns:a16="http://schemas.microsoft.com/office/drawing/2014/main" id="{79755A96-61AB-6047-B1C3-C3E6A1E58ABC}"/>
              </a:ext>
            </a:extLst>
          </p:cNvPr>
          <p:cNvCxnSpPr>
            <a:cxnSpLocks/>
          </p:cNvCxnSpPr>
          <p:nvPr/>
        </p:nvCxnSpPr>
        <p:spPr>
          <a:xfrm flipH="1">
            <a:off x="8136733" y="2028141"/>
            <a:ext cx="1125583" cy="227947"/>
          </a:xfrm>
          <a:prstGeom prst="straightConnector1">
            <a:avLst/>
          </a:prstGeom>
          <a:ln w="57150">
            <a:solidFill>
              <a:srgbClr val="7030A0"/>
            </a:solidFill>
            <a:tailEnd type="triangle"/>
          </a:ln>
        </p:spPr>
        <p:style>
          <a:lnRef idx="2">
            <a:schemeClr val="dk1"/>
          </a:lnRef>
          <a:fillRef idx="0">
            <a:schemeClr val="dk1"/>
          </a:fillRef>
          <a:effectRef idx="1">
            <a:schemeClr val="dk1"/>
          </a:effectRef>
          <a:fontRef idx="minor">
            <a:schemeClr val="tx1"/>
          </a:fontRef>
        </p:style>
      </p:cxnSp>
      <p:sp>
        <p:nvSpPr>
          <p:cNvPr id="14" name="TextBox 13">
            <a:extLst>
              <a:ext uri="{FF2B5EF4-FFF2-40B4-BE49-F238E27FC236}">
                <a16:creationId xmlns:a16="http://schemas.microsoft.com/office/drawing/2014/main" id="{C0FBF30C-676E-C948-B5D9-2D88648909ED}"/>
              </a:ext>
            </a:extLst>
          </p:cNvPr>
          <p:cNvSpPr txBox="1"/>
          <p:nvPr/>
        </p:nvSpPr>
        <p:spPr>
          <a:xfrm>
            <a:off x="8315328" y="1671313"/>
            <a:ext cx="347662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7030A0"/>
                </a:solidFill>
                <a:effectLst/>
                <a:uLnTx/>
                <a:uFillTx/>
                <a:latin typeface="Caveat" pitchFamily="2" charset="77"/>
                <a:ea typeface="+mn-ea"/>
                <a:cs typeface="+mn-cs"/>
              </a:rPr>
              <a:t>Audio</a:t>
            </a:r>
          </a:p>
        </p:txBody>
      </p:sp>
      <p:cxnSp>
        <p:nvCxnSpPr>
          <p:cNvPr id="15" name="Straight Arrow Connector 14">
            <a:extLst>
              <a:ext uri="{FF2B5EF4-FFF2-40B4-BE49-F238E27FC236}">
                <a16:creationId xmlns:a16="http://schemas.microsoft.com/office/drawing/2014/main" id="{B0B43D66-162A-CA4E-A922-45D297F1DC89}"/>
              </a:ext>
            </a:extLst>
          </p:cNvPr>
          <p:cNvCxnSpPr>
            <a:cxnSpLocks/>
          </p:cNvCxnSpPr>
          <p:nvPr/>
        </p:nvCxnSpPr>
        <p:spPr>
          <a:xfrm>
            <a:off x="2713694" y="1670626"/>
            <a:ext cx="1208040" cy="471488"/>
          </a:xfrm>
          <a:prstGeom prst="straightConnector1">
            <a:avLst/>
          </a:prstGeom>
          <a:ln w="57150">
            <a:solidFill>
              <a:srgbClr val="7030A0"/>
            </a:solidFill>
            <a:tailEnd type="triangle"/>
          </a:ln>
        </p:spPr>
        <p:style>
          <a:lnRef idx="2">
            <a:schemeClr val="dk1"/>
          </a:lnRef>
          <a:fillRef idx="0">
            <a:schemeClr val="dk1"/>
          </a:fillRef>
          <a:effectRef idx="1">
            <a:schemeClr val="dk1"/>
          </a:effectRef>
          <a:fontRef idx="minor">
            <a:schemeClr val="tx1"/>
          </a:fontRef>
        </p:style>
      </p:cxnSp>
      <p:sp>
        <p:nvSpPr>
          <p:cNvPr id="16" name="TextBox 15">
            <a:extLst>
              <a:ext uri="{FF2B5EF4-FFF2-40B4-BE49-F238E27FC236}">
                <a16:creationId xmlns:a16="http://schemas.microsoft.com/office/drawing/2014/main" id="{E692D440-8DC3-554D-94C8-87F15803F191}"/>
              </a:ext>
            </a:extLst>
          </p:cNvPr>
          <p:cNvSpPr txBox="1"/>
          <p:nvPr/>
        </p:nvSpPr>
        <p:spPr>
          <a:xfrm>
            <a:off x="0" y="1207622"/>
            <a:ext cx="347662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7030A0"/>
                </a:solidFill>
                <a:effectLst/>
                <a:uLnTx/>
                <a:uFillTx/>
                <a:latin typeface="Caveat" pitchFamily="2" charset="77"/>
                <a:ea typeface="+mn-ea"/>
                <a:cs typeface="+mn-cs"/>
              </a:rPr>
              <a:t>Raise Hand</a:t>
            </a:r>
          </a:p>
        </p:txBody>
      </p:sp>
      <p:pic>
        <p:nvPicPr>
          <p:cNvPr id="9" name="Picture 8">
            <a:extLst>
              <a:ext uri="{FF2B5EF4-FFF2-40B4-BE49-F238E27FC236}">
                <a16:creationId xmlns:a16="http://schemas.microsoft.com/office/drawing/2014/main" id="{AB5B6A3A-A77A-7E48-87F1-3F35A1C622EF}"/>
              </a:ext>
            </a:extLst>
          </p:cNvPr>
          <p:cNvPicPr>
            <a:picLocks noChangeAspect="1"/>
          </p:cNvPicPr>
          <p:nvPr/>
        </p:nvPicPr>
        <p:blipFill>
          <a:blip r:embed="rId3"/>
          <a:stretch>
            <a:fillRect/>
          </a:stretch>
        </p:blipFill>
        <p:spPr>
          <a:xfrm>
            <a:off x="297953" y="6226313"/>
            <a:ext cx="3024796" cy="290338"/>
          </a:xfrm>
          <a:prstGeom prst="rect">
            <a:avLst/>
          </a:prstGeom>
        </p:spPr>
      </p:pic>
    </p:spTree>
    <p:extLst>
      <p:ext uri="{BB962C8B-B14F-4D97-AF65-F5344CB8AC3E}">
        <p14:creationId xmlns:p14="http://schemas.microsoft.com/office/powerpoint/2010/main" val="8003800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1000"/>
            <a:lum/>
          </a:blip>
          <a:srcRect/>
          <a:tile tx="0" ty="0" sx="100000" sy="100000" flip="none" algn="tl"/>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50E9E88-E0BC-5247-8BA5-A18FE13102CE}"/>
              </a:ext>
            </a:extLst>
          </p:cNvPr>
          <p:cNvSpPr/>
          <p:nvPr/>
        </p:nvSpPr>
        <p:spPr>
          <a:xfrm>
            <a:off x="2811605" y="1072136"/>
            <a:ext cx="8249863" cy="5324535"/>
          </a:xfrm>
          <a:prstGeom prst="rect">
            <a:avLst/>
          </a:prstGeom>
        </p:spPr>
        <p:txBody>
          <a:bodyPr wrap="square">
            <a:spAutoFit/>
          </a:bodyPr>
          <a:lstStyle/>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Double check your settings in the Audio Pane</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2C2A29"/>
                </a:solidFill>
                <a:effectLst/>
                <a:uLnTx/>
                <a:uFillTx/>
                <a:latin typeface="Calibri" panose="020F0502020204030204" pitchFamily="34" charset="0"/>
                <a:ea typeface="+mn-ea"/>
                <a:cs typeface="Calibri" panose="020F0502020204030204" pitchFamily="34" charset="0"/>
              </a:rPr>
              <a:t>Toggle once between the Telephone and the Mic and Speakers options</a:t>
            </a:r>
            <a:endParaRPr kumimoji="0" lang="en-US" sz="2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Check if you have headphones/speakers plugged in</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2C2A29"/>
                </a:solidFill>
                <a:effectLst/>
                <a:uLnTx/>
                <a:uFillTx/>
                <a:latin typeface="Calibri" panose="020F0502020204030204" pitchFamily="34" charset="0"/>
                <a:ea typeface="+mn-ea"/>
                <a:cs typeface="Calibri" panose="020F0502020204030204" pitchFamily="34" charset="0"/>
              </a:rPr>
              <a:t>Check your computer or device volume</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2C2A29"/>
                </a:solidFill>
                <a:effectLst/>
                <a:uLnTx/>
                <a:uFillTx/>
                <a:latin typeface="Calibri" panose="020F0502020204030204" pitchFamily="34" charset="0"/>
                <a:ea typeface="+mn-ea"/>
                <a:cs typeface="Calibri" panose="020F0502020204030204" pitchFamily="34" charset="0"/>
              </a:rPr>
              <a:t>Check headphone volume</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Check your computer’s Sound settings.</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Close other internet tabs</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Move your phone away from your computer</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Log out and log back in.</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Hang up and call back in.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5" name="TextBox 4">
            <a:extLst>
              <a:ext uri="{FF2B5EF4-FFF2-40B4-BE49-F238E27FC236}">
                <a16:creationId xmlns:a16="http://schemas.microsoft.com/office/drawing/2014/main" id="{A0E5DD32-45B5-4E4F-80AC-AB8EFFE09123}"/>
              </a:ext>
            </a:extLst>
          </p:cNvPr>
          <p:cNvSpPr txBox="1"/>
          <p:nvPr/>
        </p:nvSpPr>
        <p:spPr>
          <a:xfrm>
            <a:off x="3691768" y="487361"/>
            <a:ext cx="4426596" cy="58477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If you have audio issues: </a:t>
            </a:r>
          </a:p>
        </p:txBody>
      </p:sp>
      <p:sp>
        <p:nvSpPr>
          <p:cNvPr id="6" name="TextBox 5">
            <a:extLst>
              <a:ext uri="{FF2B5EF4-FFF2-40B4-BE49-F238E27FC236}">
                <a16:creationId xmlns:a16="http://schemas.microsoft.com/office/drawing/2014/main" id="{16EDC95B-4C10-3340-927E-152D64E986E4}"/>
              </a:ext>
            </a:extLst>
          </p:cNvPr>
          <p:cNvSpPr txBox="1"/>
          <p:nvPr/>
        </p:nvSpPr>
        <p:spPr>
          <a:xfrm>
            <a:off x="3707942" y="5847419"/>
            <a:ext cx="477611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We will send you the recording.</a:t>
            </a:r>
          </a:p>
        </p:txBody>
      </p:sp>
    </p:spTree>
    <p:extLst>
      <p:ext uri="{BB962C8B-B14F-4D97-AF65-F5344CB8AC3E}">
        <p14:creationId xmlns:p14="http://schemas.microsoft.com/office/powerpoint/2010/main" val="4265883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9E1A4DC-6361-47FA-B556-732479A32B54}"/>
              </a:ext>
            </a:extLst>
          </p:cNvPr>
          <p:cNvSpPr>
            <a:spLocks noGrp="1"/>
          </p:cNvSpPr>
          <p:nvPr>
            <p:ph idx="1"/>
          </p:nvPr>
        </p:nvSpPr>
        <p:spPr>
          <a:xfrm>
            <a:off x="1769375" y="788398"/>
            <a:ext cx="10422625" cy="855230"/>
          </a:xfrm>
        </p:spPr>
        <p:txBody>
          <a:bodyPr>
            <a:noAutofit/>
          </a:bodyPr>
          <a:lstStyle/>
          <a:p>
            <a:pPr marL="0" indent="0" algn="ctr">
              <a:lnSpc>
                <a:spcPct val="100000"/>
              </a:lnSpc>
              <a:spcBef>
                <a:spcPts val="0"/>
              </a:spcBef>
              <a:buNone/>
            </a:pPr>
            <a:r>
              <a:rPr lang="en-US" b="1" dirty="0">
                <a:solidFill>
                  <a:schemeClr val="tx1">
                    <a:lumMod val="65000"/>
                    <a:lumOff val="35000"/>
                  </a:schemeClr>
                </a:solidFill>
                <a:latin typeface="Raleway"/>
              </a:rPr>
              <a:t>PARTICIPANTS ATTENDING THE LIVE SESSION</a:t>
            </a:r>
            <a:br>
              <a:rPr lang="en-US" b="1" dirty="0">
                <a:solidFill>
                  <a:schemeClr val="tx1">
                    <a:lumMod val="65000"/>
                    <a:lumOff val="35000"/>
                  </a:schemeClr>
                </a:solidFill>
                <a:latin typeface="Raleway"/>
              </a:rPr>
            </a:br>
            <a:r>
              <a:rPr lang="en-US" b="1" dirty="0">
                <a:solidFill>
                  <a:schemeClr val="tx1">
                    <a:lumMod val="65000"/>
                    <a:lumOff val="35000"/>
                  </a:schemeClr>
                </a:solidFill>
                <a:latin typeface="Raleway"/>
              </a:rPr>
              <a:t>WILL RECEIVE 1 CAE CREDIT</a:t>
            </a:r>
          </a:p>
          <a:p>
            <a:pPr marL="0" indent="0" algn="ctr">
              <a:lnSpc>
                <a:spcPct val="100000"/>
              </a:lnSpc>
              <a:spcBef>
                <a:spcPts val="0"/>
              </a:spcBef>
              <a:buNone/>
            </a:pPr>
            <a:r>
              <a:rPr lang="en-US" sz="2400" i="1" dirty="0">
                <a:solidFill>
                  <a:schemeClr val="tx1">
                    <a:lumMod val="65000"/>
                    <a:lumOff val="35000"/>
                  </a:schemeClr>
                </a:solidFill>
                <a:latin typeface="Raleway" panose="020B0003030101060003" pitchFamily="34" charset="0"/>
              </a:rPr>
              <a:t>Certificates will be emailed to attendees within 1-2 days</a:t>
            </a:r>
            <a:endParaRPr lang="en-US" sz="2400" b="1" dirty="0">
              <a:solidFill>
                <a:schemeClr val="tx1">
                  <a:lumMod val="65000"/>
                  <a:lumOff val="35000"/>
                </a:schemeClr>
              </a:solidFill>
              <a:latin typeface="Raleway"/>
            </a:endParaRPr>
          </a:p>
          <a:p>
            <a:pPr marL="0" indent="0" algn="ctr">
              <a:buNone/>
            </a:pPr>
            <a:r>
              <a:rPr lang="en-US" sz="2400" i="1" dirty="0">
                <a:solidFill>
                  <a:schemeClr val="tx1">
                    <a:lumMod val="65000"/>
                    <a:lumOff val="35000"/>
                  </a:schemeClr>
                </a:solidFill>
                <a:latin typeface="Raleway" panose="020B0003030101060003" pitchFamily="34" charset="0"/>
              </a:rPr>
              <a:t>.</a:t>
            </a:r>
          </a:p>
        </p:txBody>
      </p:sp>
      <p:pic>
        <p:nvPicPr>
          <p:cNvPr id="6" name="Picture 5">
            <a:extLst>
              <a:ext uri="{FF2B5EF4-FFF2-40B4-BE49-F238E27FC236}">
                <a16:creationId xmlns:a16="http://schemas.microsoft.com/office/drawing/2014/main" id="{0BAF5C97-F7D5-43E7-B281-1454451CD2BA}"/>
              </a:ext>
            </a:extLst>
          </p:cNvPr>
          <p:cNvPicPr>
            <a:picLocks noChangeAspect="1"/>
          </p:cNvPicPr>
          <p:nvPr/>
        </p:nvPicPr>
        <p:blipFill>
          <a:blip r:embed="rId2"/>
          <a:stretch>
            <a:fillRect/>
          </a:stretch>
        </p:blipFill>
        <p:spPr>
          <a:xfrm>
            <a:off x="884687" y="788398"/>
            <a:ext cx="1407806" cy="1398546"/>
          </a:xfrm>
          <a:prstGeom prst="rect">
            <a:avLst/>
          </a:prstGeom>
        </p:spPr>
      </p:pic>
      <p:pic>
        <p:nvPicPr>
          <p:cNvPr id="9" name="Picture 8">
            <a:extLst>
              <a:ext uri="{FF2B5EF4-FFF2-40B4-BE49-F238E27FC236}">
                <a16:creationId xmlns:a16="http://schemas.microsoft.com/office/drawing/2014/main" id="{529458FF-876C-7B4F-A8AF-4B3339B4EFED}"/>
              </a:ext>
            </a:extLst>
          </p:cNvPr>
          <p:cNvPicPr>
            <a:picLocks noChangeAspect="1"/>
          </p:cNvPicPr>
          <p:nvPr/>
        </p:nvPicPr>
        <p:blipFill>
          <a:blip r:embed="rId3"/>
          <a:stretch>
            <a:fillRect/>
          </a:stretch>
        </p:blipFill>
        <p:spPr>
          <a:xfrm>
            <a:off x="8321123" y="6158489"/>
            <a:ext cx="3463046" cy="332404"/>
          </a:xfrm>
          <a:prstGeom prst="rect">
            <a:avLst/>
          </a:prstGeom>
        </p:spPr>
      </p:pic>
      <p:pic>
        <p:nvPicPr>
          <p:cNvPr id="4" name="Picture 3">
            <a:extLst>
              <a:ext uri="{FF2B5EF4-FFF2-40B4-BE49-F238E27FC236}">
                <a16:creationId xmlns:a16="http://schemas.microsoft.com/office/drawing/2014/main" id="{AF0E3CD7-0BD6-0C44-88A3-8126F94AF067}"/>
              </a:ext>
            </a:extLst>
          </p:cNvPr>
          <p:cNvPicPr>
            <a:picLocks noChangeAspect="1"/>
          </p:cNvPicPr>
          <p:nvPr/>
        </p:nvPicPr>
        <p:blipFill>
          <a:blip r:embed="rId4"/>
          <a:stretch>
            <a:fillRect/>
          </a:stretch>
        </p:blipFill>
        <p:spPr>
          <a:xfrm>
            <a:off x="4037339" y="3056928"/>
            <a:ext cx="4117321" cy="3012674"/>
          </a:xfrm>
          <a:prstGeom prst="rect">
            <a:avLst/>
          </a:prstGeom>
          <a:ln>
            <a:solidFill>
              <a:schemeClr val="bg2">
                <a:lumMod val="90000"/>
              </a:schemeClr>
            </a:solidFill>
          </a:ln>
          <a:effectLst>
            <a:outerShdw blurRad="368300" dist="152400" dir="2700000" algn="tl" rotWithShape="0">
              <a:prstClr val="black">
                <a:alpha val="40000"/>
              </a:prstClr>
            </a:outerShdw>
          </a:effectLst>
        </p:spPr>
      </p:pic>
      <p:sp>
        <p:nvSpPr>
          <p:cNvPr id="5" name="Rectangle 4">
            <a:hlinkClick r:id="rId5"/>
            <a:extLst>
              <a:ext uri="{FF2B5EF4-FFF2-40B4-BE49-F238E27FC236}">
                <a16:creationId xmlns:a16="http://schemas.microsoft.com/office/drawing/2014/main" id="{F9EDF2EF-6F69-DB47-83A8-FAF6775D87F7}"/>
              </a:ext>
            </a:extLst>
          </p:cNvPr>
          <p:cNvSpPr/>
          <p:nvPr/>
        </p:nvSpPr>
        <p:spPr>
          <a:xfrm>
            <a:off x="4799875" y="2525069"/>
            <a:ext cx="2592248"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E7E6E6">
                    <a:lumMod val="50000"/>
                  </a:srgbClr>
                </a:solidFill>
                <a:effectLst/>
                <a:uLnTx/>
                <a:uFillTx/>
                <a:latin typeface="Raleway" panose="020B0003030101060003" pitchFamily="34" charset="0"/>
                <a:ea typeface="+mn-ea"/>
                <a:cs typeface="+mn-cs"/>
                <a:hlinkClick r:id="rId5">
                  <a:extLst>
                    <a:ext uri="{A12FA001-AC4F-418D-AE19-62706E023703}">
                      <ahyp:hlinkClr xmlns:ahyp="http://schemas.microsoft.com/office/drawing/2018/hyperlinkcolor" val="tx"/>
                    </a:ext>
                  </a:extLst>
                </a:hlinkClick>
              </a:rPr>
              <a:t>growthzone.com/blog</a:t>
            </a:r>
            <a:endParaRPr kumimoji="0" lang="en-US" sz="1800" b="0" i="0" u="none" strike="noStrike" kern="1200" cap="none" spc="0" normalizeH="0" baseline="0" noProof="0" dirty="0">
              <a:ln>
                <a:noFill/>
              </a:ln>
              <a:solidFill>
                <a:srgbClr val="E7E6E6">
                  <a:lumMod val="50000"/>
                </a:srgbClr>
              </a:solidFill>
              <a:effectLst/>
              <a:uLnTx/>
              <a:uFillTx/>
              <a:latin typeface="Raleway" panose="020B0003030101060003" pitchFamily="34" charset="0"/>
              <a:ea typeface="+mn-ea"/>
              <a:cs typeface="+mn-cs"/>
            </a:endParaRPr>
          </a:p>
        </p:txBody>
      </p:sp>
    </p:spTree>
    <p:extLst>
      <p:ext uri="{BB962C8B-B14F-4D97-AF65-F5344CB8AC3E}">
        <p14:creationId xmlns:p14="http://schemas.microsoft.com/office/powerpoint/2010/main" val="3225402499"/>
      </p:ext>
    </p:extLst>
  </p:cSld>
  <p:clrMapOvr>
    <a:masterClrMapping/>
  </p:clrMapOvr>
  <p:transition spd="med">
    <p:pull di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C6E063E5-C49B-3348-91BB-2929D99C8F82}"/>
              </a:ext>
            </a:extLst>
          </p:cNvPr>
          <p:cNvPicPr>
            <a:picLocks noChangeAspect="1"/>
          </p:cNvPicPr>
          <p:nvPr/>
        </p:nvPicPr>
        <p:blipFill>
          <a:blip r:embed="rId2"/>
          <a:stretch>
            <a:fillRect/>
          </a:stretch>
        </p:blipFill>
        <p:spPr>
          <a:xfrm>
            <a:off x="0" y="-49556"/>
            <a:ext cx="12385964" cy="6907556"/>
          </a:xfrm>
          <a:prstGeom prst="rect">
            <a:avLst/>
          </a:prstGeom>
        </p:spPr>
      </p:pic>
    </p:spTree>
    <p:extLst>
      <p:ext uri="{BB962C8B-B14F-4D97-AF65-F5344CB8AC3E}">
        <p14:creationId xmlns:p14="http://schemas.microsoft.com/office/powerpoint/2010/main" val="1089291119"/>
      </p:ext>
    </p:extLst>
  </p:cSld>
  <p:clrMapOvr>
    <a:masterClrMapping/>
  </p:clrMapOvr>
  <p:transition spd="med">
    <p:pull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icture containing sitting, table, shirt&#10;&#10;Description automatically generated">
            <a:extLst>
              <a:ext uri="{FF2B5EF4-FFF2-40B4-BE49-F238E27FC236}">
                <a16:creationId xmlns:a16="http://schemas.microsoft.com/office/drawing/2014/main" id="{ACA6CA05-D50C-4747-9070-15DCA5DCBCE1}"/>
              </a:ext>
            </a:extLst>
          </p:cNvPr>
          <p:cNvPicPr>
            <a:picLocks noChangeAspect="1"/>
          </p:cNvPicPr>
          <p:nvPr/>
        </p:nvPicPr>
        <p:blipFill rotWithShape="1">
          <a:blip r:embed="rId2"/>
          <a:srcRect l="6278" r="3944" b="-1"/>
          <a:stretch/>
        </p:blipFill>
        <p:spPr>
          <a:xfrm>
            <a:off x="20" y="10"/>
            <a:ext cx="12191980" cy="6857990"/>
          </a:xfrm>
          <a:prstGeom prst="rect">
            <a:avLst/>
          </a:prstGeom>
        </p:spPr>
      </p:pic>
      <p:sp>
        <p:nvSpPr>
          <p:cNvPr id="3" name="TextBox 2">
            <a:extLst>
              <a:ext uri="{FF2B5EF4-FFF2-40B4-BE49-F238E27FC236}">
                <a16:creationId xmlns:a16="http://schemas.microsoft.com/office/drawing/2014/main" id="{5518E2C9-212F-1544-B67D-6564710D9B30}"/>
              </a:ext>
            </a:extLst>
          </p:cNvPr>
          <p:cNvSpPr txBox="1"/>
          <p:nvPr/>
        </p:nvSpPr>
        <p:spPr>
          <a:xfrm>
            <a:off x="3349625" y="6273800"/>
            <a:ext cx="549275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7030A0"/>
                </a:solidFill>
                <a:effectLst/>
                <a:uLnTx/>
                <a:uFillTx/>
                <a:latin typeface="Montserrat Light" pitchFamily="2" charset="77"/>
                <a:ea typeface="+mn-ea"/>
                <a:cs typeface="+mn-cs"/>
              </a:rPr>
              <a:t>https://</a:t>
            </a:r>
            <a:r>
              <a:rPr kumimoji="0" lang="en-US" sz="1800" b="1" i="0" u="none" strike="noStrike" kern="1200" cap="none" spc="0" normalizeH="0" baseline="0" noProof="0" dirty="0" err="1">
                <a:ln>
                  <a:noFill/>
                </a:ln>
                <a:solidFill>
                  <a:srgbClr val="7030A0"/>
                </a:solidFill>
                <a:effectLst/>
                <a:uLnTx/>
                <a:uFillTx/>
                <a:latin typeface="Montserrat Light" pitchFamily="2" charset="77"/>
                <a:ea typeface="+mn-ea"/>
                <a:cs typeface="+mn-cs"/>
              </a:rPr>
              <a:t>cutt.ly</a:t>
            </a:r>
            <a:r>
              <a:rPr kumimoji="0" lang="en-US" sz="1800" b="1" i="0" u="none" strike="noStrike" kern="1200" cap="none" spc="0" normalizeH="0" baseline="0" noProof="0" dirty="0">
                <a:ln>
                  <a:noFill/>
                </a:ln>
                <a:solidFill>
                  <a:srgbClr val="7030A0"/>
                </a:solidFill>
                <a:effectLst/>
                <a:uLnTx/>
                <a:uFillTx/>
                <a:latin typeface="Montserrat Light" pitchFamily="2" charset="77"/>
                <a:ea typeface="+mn-ea"/>
                <a:cs typeface="+mn-cs"/>
              </a:rPr>
              <a:t>/</a:t>
            </a:r>
            <a:r>
              <a:rPr kumimoji="0" lang="en-US" sz="1800" b="1" i="0" u="none" strike="noStrike" kern="1200" cap="none" spc="0" normalizeH="0" baseline="0" noProof="0" dirty="0" err="1">
                <a:ln>
                  <a:noFill/>
                </a:ln>
                <a:solidFill>
                  <a:srgbClr val="7030A0"/>
                </a:solidFill>
                <a:effectLst/>
                <a:uLnTx/>
                <a:uFillTx/>
                <a:latin typeface="Montserrat Light" pitchFamily="2" charset="77"/>
                <a:ea typeface="+mn-ea"/>
                <a:cs typeface="+mn-cs"/>
              </a:rPr>
              <a:t>GrowthZoneDemo</a:t>
            </a:r>
            <a:endParaRPr kumimoji="0" lang="en-US" sz="1800" b="1" i="0" u="none" strike="noStrike" kern="1200" cap="none" spc="0" normalizeH="0" baseline="0" noProof="0" dirty="0">
              <a:ln>
                <a:noFill/>
              </a:ln>
              <a:solidFill>
                <a:srgbClr val="7030A0"/>
              </a:solidFill>
              <a:effectLst/>
              <a:uLnTx/>
              <a:uFillTx/>
              <a:latin typeface="Montserrat Medium" panose="02000505000000020004" pitchFamily="2" charset="77"/>
              <a:ea typeface="+mn-ea"/>
              <a:cs typeface="+mn-cs"/>
            </a:endParaRPr>
          </a:p>
        </p:txBody>
      </p:sp>
    </p:spTree>
    <p:extLst>
      <p:ext uri="{BB962C8B-B14F-4D97-AF65-F5344CB8AC3E}">
        <p14:creationId xmlns:p14="http://schemas.microsoft.com/office/powerpoint/2010/main" val="2342679212"/>
      </p:ext>
    </p:extLst>
  </p:cSld>
  <p:clrMapOvr>
    <a:masterClrMapping/>
  </p:clrMapOvr>
  <p:transition spd="med">
    <p:pull di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7AE6E73-B66C-5449-BC28-29014C633957}"/>
              </a:ext>
            </a:extLst>
          </p:cNvPr>
          <p:cNvPicPr>
            <a:picLocks noChangeAspect="1"/>
          </p:cNvPicPr>
          <p:nvPr/>
        </p:nvPicPr>
        <p:blipFill>
          <a:blip r:embed="rId2"/>
          <a:stretch>
            <a:fillRect/>
          </a:stretch>
        </p:blipFill>
        <p:spPr>
          <a:xfrm>
            <a:off x="0" y="238760"/>
            <a:ext cx="12192000" cy="6380480"/>
          </a:xfrm>
          <a:prstGeom prst="rect">
            <a:avLst/>
          </a:prstGeom>
        </p:spPr>
      </p:pic>
    </p:spTree>
    <p:extLst>
      <p:ext uri="{BB962C8B-B14F-4D97-AF65-F5344CB8AC3E}">
        <p14:creationId xmlns:p14="http://schemas.microsoft.com/office/powerpoint/2010/main" val="19091437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8E87AD6-0D19-824A-B197-166B1B4912C9}"/>
              </a:ext>
            </a:extLst>
          </p:cNvPr>
          <p:cNvPicPr>
            <a:picLocks noChangeAspect="1"/>
          </p:cNvPicPr>
          <p:nvPr/>
        </p:nvPicPr>
        <p:blipFill>
          <a:blip r:embed="rId2"/>
          <a:stretch>
            <a:fillRect/>
          </a:stretch>
        </p:blipFill>
        <p:spPr>
          <a:xfrm>
            <a:off x="1333500" y="398318"/>
            <a:ext cx="9524999" cy="6061363"/>
          </a:xfrm>
          <a:prstGeom prst="rect">
            <a:avLst/>
          </a:prstGeom>
        </p:spPr>
      </p:pic>
    </p:spTree>
    <p:extLst>
      <p:ext uri="{BB962C8B-B14F-4D97-AF65-F5344CB8AC3E}">
        <p14:creationId xmlns:p14="http://schemas.microsoft.com/office/powerpoint/2010/main" val="34403941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CA9DB331-6296-4644-9E34-5C5641A7CBB1}"/>
              </a:ext>
            </a:extLst>
          </p:cNvPr>
          <p:cNvPicPr>
            <a:picLocks noChangeAspect="1"/>
          </p:cNvPicPr>
          <p:nvPr/>
        </p:nvPicPr>
        <p:blipFill>
          <a:blip r:embed="rId2"/>
          <a:stretch>
            <a:fillRect/>
          </a:stretch>
        </p:blipFill>
        <p:spPr>
          <a:xfrm>
            <a:off x="1010330" y="716643"/>
            <a:ext cx="10171339" cy="5424714"/>
          </a:xfrm>
          <a:prstGeom prst="rect">
            <a:avLst/>
          </a:prstGeom>
        </p:spPr>
      </p:pic>
    </p:spTree>
    <p:extLst>
      <p:ext uri="{BB962C8B-B14F-4D97-AF65-F5344CB8AC3E}">
        <p14:creationId xmlns:p14="http://schemas.microsoft.com/office/powerpoint/2010/main" val="38659750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68D3E5-C7A3-47DF-A374-46BF83A69904}"/>
              </a:ext>
            </a:extLst>
          </p:cNvPr>
          <p:cNvSpPr>
            <a:spLocks noGrp="1"/>
          </p:cNvSpPr>
          <p:nvPr>
            <p:ph type="ctrTitle"/>
          </p:nvPr>
        </p:nvSpPr>
        <p:spPr/>
        <p:txBody>
          <a:bodyPr>
            <a:normAutofit fontScale="90000"/>
          </a:bodyPr>
          <a:lstStyle/>
          <a:p>
            <a:pPr algn="ctr"/>
            <a:r>
              <a:rPr lang="en-US" sz="5400" dirty="0">
                <a:latin typeface="Rockwell" panose="02060603020205020403" pitchFamily="18" charset="0"/>
              </a:rPr>
              <a:t>COVID-19 Cyber Security Risks for Remote Association Employees</a:t>
            </a:r>
          </a:p>
        </p:txBody>
      </p:sp>
      <p:sp>
        <p:nvSpPr>
          <p:cNvPr id="3" name="Subtitle 2">
            <a:extLst>
              <a:ext uri="{FF2B5EF4-FFF2-40B4-BE49-F238E27FC236}">
                <a16:creationId xmlns:a16="http://schemas.microsoft.com/office/drawing/2014/main" id="{2E78725B-6E40-4D82-B375-7831D81C29EE}"/>
              </a:ext>
            </a:extLst>
          </p:cNvPr>
          <p:cNvSpPr>
            <a:spLocks noGrp="1"/>
          </p:cNvSpPr>
          <p:nvPr>
            <p:ph type="subTitle" idx="1"/>
          </p:nvPr>
        </p:nvSpPr>
        <p:spPr>
          <a:xfrm>
            <a:off x="1876424" y="3832858"/>
            <a:ext cx="8791575" cy="1655762"/>
          </a:xfrm>
        </p:spPr>
        <p:txBody>
          <a:bodyPr>
            <a:normAutofit/>
          </a:bodyPr>
          <a:lstStyle/>
          <a:p>
            <a:pPr algn="ctr"/>
            <a:r>
              <a:rPr lang="en-US" sz="2400" dirty="0">
                <a:latin typeface="Tahoma" panose="020B0604030504040204" pitchFamily="34" charset="0"/>
                <a:ea typeface="Tahoma" panose="020B0604030504040204" pitchFamily="34" charset="0"/>
                <a:cs typeface="Tahoma" panose="020B0604030504040204" pitchFamily="34" charset="0"/>
              </a:rPr>
              <a:t>Presented by: Brian Haney, CAE</a:t>
            </a:r>
          </a:p>
          <a:p>
            <a:pPr algn="ctr"/>
            <a:r>
              <a:rPr lang="en-US" sz="2400" dirty="0">
                <a:latin typeface="Tahoma" panose="020B0604030504040204" pitchFamily="34" charset="0"/>
                <a:ea typeface="Tahoma" panose="020B0604030504040204" pitchFamily="34" charset="0"/>
                <a:cs typeface="Tahoma" panose="020B0604030504040204" pitchFamily="34" charset="0"/>
              </a:rPr>
              <a:t>Founder &amp; Vice president of the haney company</a:t>
            </a:r>
          </a:p>
        </p:txBody>
      </p:sp>
    </p:spTree>
    <p:extLst>
      <p:ext uri="{BB962C8B-B14F-4D97-AF65-F5344CB8AC3E}">
        <p14:creationId xmlns:p14="http://schemas.microsoft.com/office/powerpoint/2010/main" val="18193592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EDD5BE-E0BD-4447-9AD1-32CF5CA4B7C0}"/>
              </a:ext>
            </a:extLst>
          </p:cNvPr>
          <p:cNvSpPr>
            <a:spLocks noGrp="1"/>
          </p:cNvSpPr>
          <p:nvPr>
            <p:ph type="title"/>
          </p:nvPr>
        </p:nvSpPr>
        <p:spPr>
          <a:xfrm>
            <a:off x="827109" y="1789116"/>
            <a:ext cx="3939645" cy="1639884"/>
          </a:xfrm>
        </p:spPr>
        <p:txBody>
          <a:bodyPr anchor="b">
            <a:normAutofit/>
          </a:bodyPr>
          <a:lstStyle/>
          <a:p>
            <a:pPr algn="ctr"/>
            <a:r>
              <a:rPr lang="en-US" dirty="0"/>
              <a:t>What do you want me to cover?</a:t>
            </a:r>
          </a:p>
        </p:txBody>
      </p:sp>
      <p:pic>
        <p:nvPicPr>
          <p:cNvPr id="5" name="Content Placeholder 4" descr="A group of people sitting in chairs&#10;&#10;Description automatically generated">
            <a:extLst>
              <a:ext uri="{FF2B5EF4-FFF2-40B4-BE49-F238E27FC236}">
                <a16:creationId xmlns:a16="http://schemas.microsoft.com/office/drawing/2014/main" id="{9395F27D-3442-4B01-8820-C066F3B1B4AF}"/>
              </a:ext>
            </a:extLst>
          </p:cNvPr>
          <p:cNvPicPr>
            <a:picLocks noGrp="1" noChangeAspect="1"/>
          </p:cNvPicPr>
          <p:nvPr>
            <p:ph idx="1"/>
          </p:nvPr>
        </p:nvPicPr>
        <p:blipFill rotWithShape="1">
          <a:blip r:embed="rId2"/>
          <a:srcRect b="27862"/>
          <a:stretch/>
        </p:blipFill>
        <p:spPr>
          <a:xfrm>
            <a:off x="5156200" y="592666"/>
            <a:ext cx="5891209" cy="5198534"/>
          </a:xfrm>
          <a:noFill/>
        </p:spPr>
      </p:pic>
    </p:spTree>
    <p:extLst>
      <p:ext uri="{BB962C8B-B14F-4D97-AF65-F5344CB8AC3E}">
        <p14:creationId xmlns:p14="http://schemas.microsoft.com/office/powerpoint/2010/main" val="32315927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B6CE4-2B13-4715-B5B2-615A55922CA1}"/>
              </a:ext>
            </a:extLst>
          </p:cNvPr>
          <p:cNvSpPr>
            <a:spLocks noGrp="1"/>
          </p:cNvSpPr>
          <p:nvPr>
            <p:ph type="title"/>
          </p:nvPr>
        </p:nvSpPr>
        <p:spPr/>
        <p:txBody>
          <a:bodyPr>
            <a:normAutofit/>
          </a:bodyPr>
          <a:lstStyle/>
          <a:p>
            <a:pPr algn="ctr"/>
            <a:r>
              <a:rPr lang="en-US" sz="4400" dirty="0">
                <a:latin typeface="Rockwell" panose="02060603020205020403" pitchFamily="18" charset="0"/>
              </a:rPr>
              <a:t>Here’s what I want to cover</a:t>
            </a:r>
          </a:p>
        </p:txBody>
      </p:sp>
      <p:sp>
        <p:nvSpPr>
          <p:cNvPr id="3" name="Content Placeholder 2">
            <a:extLst>
              <a:ext uri="{FF2B5EF4-FFF2-40B4-BE49-F238E27FC236}">
                <a16:creationId xmlns:a16="http://schemas.microsoft.com/office/drawing/2014/main" id="{143F5361-68C0-4BF5-80C8-F1E7BF92B2DB}"/>
              </a:ext>
            </a:extLst>
          </p:cNvPr>
          <p:cNvSpPr>
            <a:spLocks noGrp="1"/>
          </p:cNvSpPr>
          <p:nvPr>
            <p:ph idx="1"/>
          </p:nvPr>
        </p:nvSpPr>
        <p:spPr>
          <a:xfrm>
            <a:off x="2672179" y="1965402"/>
            <a:ext cx="6551721" cy="3541714"/>
          </a:xfrm>
        </p:spPr>
        <p:txBody>
          <a:bodyPr/>
          <a:lstStyle/>
          <a:p>
            <a:pPr algn="ctr"/>
            <a:r>
              <a:rPr lang="en-US" dirty="0">
                <a:latin typeface="Tahoma" panose="020B0604030504040204" pitchFamily="34" charset="0"/>
                <a:ea typeface="Tahoma" panose="020B0604030504040204" pitchFamily="34" charset="0"/>
                <a:cs typeface="Tahoma" panose="020B0604030504040204" pitchFamily="34" charset="0"/>
              </a:rPr>
              <a:t>What has happened as a result of COVID19?</a:t>
            </a:r>
          </a:p>
          <a:p>
            <a:pPr algn="ctr"/>
            <a:r>
              <a:rPr lang="en-US" dirty="0">
                <a:latin typeface="Tahoma" panose="020B0604030504040204" pitchFamily="34" charset="0"/>
                <a:ea typeface="Tahoma" panose="020B0604030504040204" pitchFamily="34" charset="0"/>
                <a:cs typeface="Tahoma" panose="020B0604030504040204" pitchFamily="34" charset="0"/>
              </a:rPr>
              <a:t>What should an Association do?</a:t>
            </a:r>
          </a:p>
          <a:p>
            <a:pPr algn="ctr"/>
            <a:r>
              <a:rPr lang="en-US" dirty="0">
                <a:latin typeface="Tahoma" panose="020B0604030504040204" pitchFamily="34" charset="0"/>
                <a:ea typeface="Tahoma" panose="020B0604030504040204" pitchFamily="34" charset="0"/>
                <a:cs typeface="Tahoma" panose="020B0604030504040204" pitchFamily="34" charset="0"/>
              </a:rPr>
              <a:t>What should an individual do?</a:t>
            </a:r>
          </a:p>
          <a:p>
            <a:pPr algn="ctr"/>
            <a:r>
              <a:rPr lang="en-US" dirty="0">
                <a:latin typeface="Tahoma" panose="020B0604030504040204" pitchFamily="34" charset="0"/>
                <a:ea typeface="Tahoma" panose="020B0604030504040204" pitchFamily="34" charset="0"/>
                <a:cs typeface="Tahoma" panose="020B0604030504040204" pitchFamily="34" charset="0"/>
              </a:rPr>
              <a:t>What role does insurance play?</a:t>
            </a:r>
          </a:p>
          <a:p>
            <a:pPr algn="ctr"/>
            <a:r>
              <a:rPr lang="en-US" dirty="0">
                <a:latin typeface="Tahoma" panose="020B0604030504040204" pitchFamily="34" charset="0"/>
                <a:ea typeface="Tahoma" panose="020B0604030504040204" pitchFamily="34" charset="0"/>
                <a:cs typeface="Tahoma" panose="020B0604030504040204" pitchFamily="34" charset="0"/>
              </a:rPr>
              <a:t>Measure your cyber preparedness</a:t>
            </a:r>
          </a:p>
          <a:p>
            <a:pPr algn="ctr"/>
            <a:r>
              <a:rPr lang="en-US" dirty="0">
                <a:latin typeface="Tahoma" panose="020B0604030504040204" pitchFamily="34" charset="0"/>
                <a:ea typeface="Tahoma" panose="020B0604030504040204" pitchFamily="34" charset="0"/>
                <a:cs typeface="Tahoma" panose="020B0604030504040204" pitchFamily="34" charset="0"/>
              </a:rPr>
              <a:t>Create a plan to address cyber risk</a:t>
            </a:r>
          </a:p>
        </p:txBody>
      </p:sp>
    </p:spTree>
    <p:extLst>
      <p:ext uri="{BB962C8B-B14F-4D97-AF65-F5344CB8AC3E}">
        <p14:creationId xmlns:p14="http://schemas.microsoft.com/office/powerpoint/2010/main" val="21721794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F7C979-7A9E-4902-8F72-B57F663C5A3A}"/>
              </a:ext>
            </a:extLst>
          </p:cNvPr>
          <p:cNvSpPr>
            <a:spLocks noGrp="1"/>
          </p:cNvSpPr>
          <p:nvPr>
            <p:ph type="title"/>
          </p:nvPr>
        </p:nvSpPr>
        <p:spPr>
          <a:xfrm>
            <a:off x="1219204" y="770916"/>
            <a:ext cx="9905998" cy="1478570"/>
          </a:xfrm>
        </p:spPr>
        <p:txBody>
          <a:bodyPr anchor="ctr">
            <a:normAutofit/>
          </a:bodyPr>
          <a:lstStyle/>
          <a:p>
            <a:pPr algn="ctr"/>
            <a:r>
              <a:rPr lang="en-US" dirty="0">
                <a:latin typeface="Rockwell" panose="02060603020205020403" pitchFamily="18" charset="0"/>
              </a:rPr>
              <a:t>2020 – so far, it’s been a bit of a mess!</a:t>
            </a:r>
          </a:p>
        </p:txBody>
      </p:sp>
      <p:pic>
        <p:nvPicPr>
          <p:cNvPr id="4" name="Picture 3" descr="A close up of a logo&#10;&#10;Description automatically generated">
            <a:extLst>
              <a:ext uri="{FF2B5EF4-FFF2-40B4-BE49-F238E27FC236}">
                <a16:creationId xmlns:a16="http://schemas.microsoft.com/office/drawing/2014/main" id="{E357CF48-E3D4-48B5-B623-33D243868D70}"/>
              </a:ext>
            </a:extLst>
          </p:cNvPr>
          <p:cNvPicPr>
            <a:picLocks noChangeAspect="1"/>
          </p:cNvPicPr>
          <p:nvPr/>
        </p:nvPicPr>
        <p:blipFill rotWithShape="1">
          <a:blip r:embed="rId2"/>
          <a:srcRect t="14287" b="11251"/>
          <a:stretch/>
        </p:blipFill>
        <p:spPr>
          <a:xfrm>
            <a:off x="2243475" y="2249486"/>
            <a:ext cx="3776324" cy="2741614"/>
          </a:xfrm>
          <a:prstGeom prst="rect">
            <a:avLst/>
          </a:prstGeom>
          <a:noFill/>
        </p:spPr>
      </p:pic>
      <p:pic>
        <p:nvPicPr>
          <p:cNvPr id="6" name="Content Placeholder 5">
            <a:extLst>
              <a:ext uri="{FF2B5EF4-FFF2-40B4-BE49-F238E27FC236}">
                <a16:creationId xmlns:a16="http://schemas.microsoft.com/office/drawing/2014/main" id="{6B3F69C6-7C17-4BE5-B790-179B46413AE4}"/>
              </a:ext>
            </a:extLst>
          </p:cNvPr>
          <p:cNvPicPr>
            <a:picLocks noGrp="1" noChangeAspect="1"/>
          </p:cNvPicPr>
          <p:nvPr>
            <p:ph sz="half" idx="2"/>
          </p:nvPr>
        </p:nvPicPr>
        <p:blipFill rotWithShape="1">
          <a:blip r:embed="rId3"/>
          <a:srcRect t="16956" r="2" b="10398"/>
          <a:stretch/>
        </p:blipFill>
        <p:spPr>
          <a:xfrm>
            <a:off x="6661487" y="2249486"/>
            <a:ext cx="3776324" cy="2743401"/>
          </a:xfrm>
          <a:noFill/>
        </p:spPr>
      </p:pic>
    </p:spTree>
    <p:extLst>
      <p:ext uri="{BB962C8B-B14F-4D97-AF65-F5344CB8AC3E}">
        <p14:creationId xmlns:p14="http://schemas.microsoft.com/office/powerpoint/2010/main" val="21010794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B6CE4-2B13-4715-B5B2-615A55922CA1}"/>
              </a:ext>
            </a:extLst>
          </p:cNvPr>
          <p:cNvSpPr>
            <a:spLocks noGrp="1"/>
          </p:cNvSpPr>
          <p:nvPr>
            <p:ph type="title"/>
          </p:nvPr>
        </p:nvSpPr>
        <p:spPr>
          <a:xfrm>
            <a:off x="1141413" y="618518"/>
            <a:ext cx="10115472" cy="1478570"/>
          </a:xfrm>
        </p:spPr>
        <p:txBody>
          <a:bodyPr>
            <a:normAutofit fontScale="90000"/>
          </a:bodyPr>
          <a:lstStyle/>
          <a:p>
            <a:pPr algn="ctr"/>
            <a:r>
              <a:rPr lang="en-US" sz="4400" dirty="0">
                <a:latin typeface="Rockwell" panose="02060603020205020403" pitchFamily="18" charset="0"/>
              </a:rPr>
              <a:t>The massive increase in telework =</a:t>
            </a:r>
            <a:br>
              <a:rPr lang="en-US" sz="4400" dirty="0">
                <a:latin typeface="Rockwell" panose="02060603020205020403" pitchFamily="18" charset="0"/>
              </a:rPr>
            </a:br>
            <a:r>
              <a:rPr lang="en-US" sz="4400" dirty="0">
                <a:latin typeface="Rockwell" panose="02060603020205020403" pitchFamily="18" charset="0"/>
              </a:rPr>
              <a:t>rise in cyber crime</a:t>
            </a:r>
          </a:p>
        </p:txBody>
      </p:sp>
      <p:pic>
        <p:nvPicPr>
          <p:cNvPr id="8" name="Content Placeholder 7">
            <a:extLst>
              <a:ext uri="{FF2B5EF4-FFF2-40B4-BE49-F238E27FC236}">
                <a16:creationId xmlns:a16="http://schemas.microsoft.com/office/drawing/2014/main" id="{0BC3508F-42A1-42FD-8110-14F19FA1B5E3}"/>
              </a:ext>
            </a:extLst>
          </p:cNvPr>
          <p:cNvPicPr>
            <a:picLocks noGrp="1" noChangeAspect="1"/>
          </p:cNvPicPr>
          <p:nvPr>
            <p:ph sz="half" idx="2"/>
          </p:nvPr>
        </p:nvPicPr>
        <p:blipFill>
          <a:blip r:embed="rId2"/>
          <a:stretch>
            <a:fillRect/>
          </a:stretch>
        </p:blipFill>
        <p:spPr>
          <a:xfrm>
            <a:off x="3149253" y="3359194"/>
            <a:ext cx="5532498" cy="3059362"/>
          </a:xfrm>
        </p:spPr>
      </p:pic>
      <p:sp>
        <p:nvSpPr>
          <p:cNvPr id="11" name="TextBox 10">
            <a:extLst>
              <a:ext uri="{FF2B5EF4-FFF2-40B4-BE49-F238E27FC236}">
                <a16:creationId xmlns:a16="http://schemas.microsoft.com/office/drawing/2014/main" id="{131F07F1-4790-4A1E-B75B-D6E1E0E06C47}"/>
              </a:ext>
            </a:extLst>
          </p:cNvPr>
          <p:cNvSpPr txBox="1"/>
          <p:nvPr/>
        </p:nvSpPr>
        <p:spPr>
          <a:xfrm>
            <a:off x="1451711" y="2212499"/>
            <a:ext cx="9288578" cy="800219"/>
          </a:xfrm>
          <a:prstGeom prst="rect">
            <a:avLst/>
          </a:prstGeom>
          <a:noFill/>
        </p:spPr>
        <p:txBody>
          <a:bodyPr wrap="square" rtlCol="0">
            <a:spAutoFit/>
          </a:bodyPr>
          <a:lstStyle/>
          <a:p>
            <a:pPr algn="ctr"/>
            <a:r>
              <a:rPr lang="en-US" sz="2300" dirty="0">
                <a:latin typeface="Tahoma" panose="020B0604030504040204" pitchFamily="34" charset="0"/>
                <a:ea typeface="Tahoma" panose="020B0604030504040204" pitchFamily="34" charset="0"/>
                <a:cs typeface="Tahoma" panose="020B0604030504040204" pitchFamily="34" charset="0"/>
              </a:rPr>
              <a:t>As of April 21, 2020, the FBI's Internet Crime Complaint Center (IC3) has reviewed more than 3,600 complaints related to COVID-19 scams</a:t>
            </a:r>
          </a:p>
        </p:txBody>
      </p:sp>
    </p:spTree>
    <p:extLst>
      <p:ext uri="{BB962C8B-B14F-4D97-AF65-F5344CB8AC3E}">
        <p14:creationId xmlns:p14="http://schemas.microsoft.com/office/powerpoint/2010/main" val="13984109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B6CE4-2B13-4715-B5B2-615A55922CA1}"/>
              </a:ext>
            </a:extLst>
          </p:cNvPr>
          <p:cNvSpPr>
            <a:spLocks noGrp="1"/>
          </p:cNvSpPr>
          <p:nvPr>
            <p:ph type="title"/>
          </p:nvPr>
        </p:nvSpPr>
        <p:spPr>
          <a:xfrm>
            <a:off x="1398866" y="875970"/>
            <a:ext cx="9905998" cy="1478570"/>
          </a:xfrm>
        </p:spPr>
        <p:txBody>
          <a:bodyPr>
            <a:normAutofit/>
          </a:bodyPr>
          <a:lstStyle/>
          <a:p>
            <a:r>
              <a:rPr lang="en-US" sz="4400" dirty="0">
                <a:latin typeface="Rockwell" panose="02060603020205020403" pitchFamily="18" charset="0"/>
              </a:rPr>
              <a:t>Covid19 scams are everywhere</a:t>
            </a:r>
          </a:p>
        </p:txBody>
      </p:sp>
      <p:sp>
        <p:nvSpPr>
          <p:cNvPr id="4" name="Content Placeholder 2">
            <a:extLst>
              <a:ext uri="{FF2B5EF4-FFF2-40B4-BE49-F238E27FC236}">
                <a16:creationId xmlns:a16="http://schemas.microsoft.com/office/drawing/2014/main" id="{17005E3C-3B34-4216-9D82-0D10D7FC2167}"/>
              </a:ext>
            </a:extLst>
          </p:cNvPr>
          <p:cNvSpPr>
            <a:spLocks noGrp="1"/>
          </p:cNvSpPr>
          <p:nvPr>
            <p:ph idx="1"/>
          </p:nvPr>
        </p:nvSpPr>
        <p:spPr>
          <a:xfrm>
            <a:off x="1864311" y="2185864"/>
            <a:ext cx="9229078" cy="3541712"/>
          </a:xfrm>
        </p:spPr>
        <p:txBody>
          <a:bodyPr>
            <a:normAutofit fontScale="92500"/>
          </a:bodyPr>
          <a:lstStyle/>
          <a:p>
            <a:pPr marL="457200" lvl="1" indent="0">
              <a:buNone/>
            </a:pPr>
            <a:r>
              <a:rPr lang="en-US" sz="2400" dirty="0">
                <a:latin typeface="Tahoma" panose="020B0604030504040204" pitchFamily="34" charset="0"/>
                <a:ea typeface="Tahoma" panose="020B0604030504040204" pitchFamily="34" charset="0"/>
                <a:cs typeface="Tahoma" panose="020B0604030504040204" pitchFamily="34" charset="0"/>
              </a:rPr>
              <a:t>The DOJ &amp; FBI Cyber crime division has disrupted many activities:</a:t>
            </a:r>
          </a:p>
          <a:p>
            <a:pPr lvl="1"/>
            <a:r>
              <a:rPr lang="en-US" sz="2400" dirty="0">
                <a:latin typeface="Tahoma" panose="020B0604030504040204" pitchFamily="34" charset="0"/>
                <a:ea typeface="Tahoma" panose="020B0604030504040204" pitchFamily="34" charset="0"/>
                <a:cs typeface="Tahoma" panose="020B0604030504040204" pitchFamily="34" charset="0"/>
              </a:rPr>
              <a:t>An illicit website pretending to solicit and collect donations to the American Red Cross for COVID-19 relief efforts.</a:t>
            </a:r>
          </a:p>
          <a:p>
            <a:pPr lvl="1"/>
            <a:r>
              <a:rPr lang="en-US" sz="2400" dirty="0">
                <a:latin typeface="Tahoma" panose="020B0604030504040204" pitchFamily="34" charset="0"/>
                <a:ea typeface="Tahoma" panose="020B0604030504040204" pitchFamily="34" charset="0"/>
                <a:cs typeface="Tahoma" panose="020B0604030504040204" pitchFamily="34" charset="0"/>
              </a:rPr>
              <a:t>Fraudulent websites spoofing government programs &amp; organizations to trick Americans into entering personally identifiable information</a:t>
            </a:r>
          </a:p>
          <a:p>
            <a:pPr lvl="1"/>
            <a:r>
              <a:rPr lang="en-US" sz="2400" dirty="0">
                <a:latin typeface="Tahoma" panose="020B0604030504040204" pitchFamily="34" charset="0"/>
                <a:ea typeface="Tahoma" panose="020B0604030504040204" pitchFamily="34" charset="0"/>
                <a:cs typeface="Tahoma" panose="020B0604030504040204" pitchFamily="34" charset="0"/>
              </a:rPr>
              <a:t>Websites of legitimate companies and services that were used to facilitate the distribution or control of malicious software.</a:t>
            </a:r>
          </a:p>
        </p:txBody>
      </p:sp>
    </p:spTree>
    <p:extLst>
      <p:ext uri="{BB962C8B-B14F-4D97-AF65-F5344CB8AC3E}">
        <p14:creationId xmlns:p14="http://schemas.microsoft.com/office/powerpoint/2010/main" val="13117211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B6CE4-2B13-4715-B5B2-615A55922CA1}"/>
              </a:ext>
            </a:extLst>
          </p:cNvPr>
          <p:cNvSpPr>
            <a:spLocks noGrp="1"/>
          </p:cNvSpPr>
          <p:nvPr>
            <p:ph type="title"/>
          </p:nvPr>
        </p:nvSpPr>
        <p:spPr>
          <a:xfrm>
            <a:off x="946105" y="1062401"/>
            <a:ext cx="9905998" cy="1478570"/>
          </a:xfrm>
        </p:spPr>
        <p:txBody>
          <a:bodyPr>
            <a:normAutofit/>
          </a:bodyPr>
          <a:lstStyle/>
          <a:p>
            <a:pPr algn="ctr"/>
            <a:r>
              <a:rPr lang="en-US" sz="4400" dirty="0">
                <a:latin typeface="Rockwell" panose="02060603020205020403" pitchFamily="18" charset="0"/>
              </a:rPr>
              <a:t>Organizations are being hit</a:t>
            </a:r>
          </a:p>
        </p:txBody>
      </p:sp>
      <p:sp>
        <p:nvSpPr>
          <p:cNvPr id="4" name="Content Placeholder 2">
            <a:extLst>
              <a:ext uri="{FF2B5EF4-FFF2-40B4-BE49-F238E27FC236}">
                <a16:creationId xmlns:a16="http://schemas.microsoft.com/office/drawing/2014/main" id="{17005E3C-3B34-4216-9D82-0D10D7FC2167}"/>
              </a:ext>
            </a:extLst>
          </p:cNvPr>
          <p:cNvSpPr>
            <a:spLocks noGrp="1"/>
          </p:cNvSpPr>
          <p:nvPr>
            <p:ph idx="1"/>
          </p:nvPr>
        </p:nvSpPr>
        <p:spPr>
          <a:xfrm>
            <a:off x="1143000" y="2354540"/>
            <a:ext cx="9906000" cy="3541712"/>
          </a:xfrm>
        </p:spPr>
        <p:txBody>
          <a:bodyPr>
            <a:normAutofit/>
          </a:bodyPr>
          <a:lstStyle/>
          <a:p>
            <a:pPr marL="457200" lvl="1" indent="0">
              <a:buNone/>
            </a:pPr>
            <a:r>
              <a:rPr lang="en-US" sz="2400" dirty="0">
                <a:latin typeface="Tahoma" panose="020B0604030504040204" pitchFamily="34" charset="0"/>
                <a:ea typeface="Tahoma" panose="020B0604030504040204" pitchFamily="34" charset="0"/>
                <a:cs typeface="Tahoma" panose="020B0604030504040204" pitchFamily="34" charset="0"/>
              </a:rPr>
              <a:t>According to a June LIMRA Study </a:t>
            </a:r>
            <a:r>
              <a:rPr lang="en-US" sz="2400" b="1" u="sng" dirty="0">
                <a:latin typeface="Tahoma" panose="020B0604030504040204" pitchFamily="34" charset="0"/>
                <a:ea typeface="Tahoma" panose="020B0604030504040204" pitchFamily="34" charset="0"/>
                <a:cs typeface="Tahoma" panose="020B0604030504040204" pitchFamily="34" charset="0"/>
              </a:rPr>
              <a:t>over the last 60 days</a:t>
            </a:r>
            <a:r>
              <a:rPr lang="en-US" sz="2400" dirty="0">
                <a:latin typeface="Tahoma" panose="020B0604030504040204" pitchFamily="34" charset="0"/>
                <a:ea typeface="Tahoma" panose="020B0604030504040204" pitchFamily="34" charset="0"/>
                <a:cs typeface="Tahoma" panose="020B0604030504040204" pitchFamily="34" charset="0"/>
              </a:rPr>
              <a:t>:</a:t>
            </a:r>
          </a:p>
          <a:p>
            <a:pPr lvl="1"/>
            <a:r>
              <a:rPr lang="en-US" sz="2400" dirty="0">
                <a:latin typeface="Tahoma" panose="020B0604030504040204" pitchFamily="34" charset="0"/>
                <a:ea typeface="Tahoma" panose="020B0604030504040204" pitchFamily="34" charset="0"/>
                <a:cs typeface="Tahoma" panose="020B0604030504040204" pitchFamily="34" charset="0"/>
              </a:rPr>
              <a:t>42% of companies have seen an increase in fraudulent activity</a:t>
            </a:r>
          </a:p>
          <a:p>
            <a:pPr lvl="1"/>
            <a:r>
              <a:rPr lang="en-US" sz="2400" dirty="0">
                <a:latin typeface="Tahoma" panose="020B0604030504040204" pitchFamily="34" charset="0"/>
                <a:ea typeface="Tahoma" panose="020B0604030504040204" pitchFamily="34" charset="0"/>
                <a:cs typeface="Tahoma" panose="020B0604030504040204" pitchFamily="34" charset="0"/>
              </a:rPr>
              <a:t>47% have seen an increase in account takeover (ATO) attacks</a:t>
            </a:r>
          </a:p>
        </p:txBody>
      </p:sp>
    </p:spTree>
    <p:extLst>
      <p:ext uri="{BB962C8B-B14F-4D97-AF65-F5344CB8AC3E}">
        <p14:creationId xmlns:p14="http://schemas.microsoft.com/office/powerpoint/2010/main" val="13483181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B6CE4-2B13-4715-B5B2-615A55922CA1}"/>
              </a:ext>
            </a:extLst>
          </p:cNvPr>
          <p:cNvSpPr>
            <a:spLocks noGrp="1"/>
          </p:cNvSpPr>
          <p:nvPr>
            <p:ph type="title"/>
          </p:nvPr>
        </p:nvSpPr>
        <p:spPr>
          <a:xfrm>
            <a:off x="1354477" y="618517"/>
            <a:ext cx="9905998" cy="1157016"/>
          </a:xfrm>
        </p:spPr>
        <p:txBody>
          <a:bodyPr>
            <a:normAutofit/>
          </a:bodyPr>
          <a:lstStyle/>
          <a:p>
            <a:pPr algn="ctr"/>
            <a:r>
              <a:rPr lang="en-US" sz="4400" dirty="0">
                <a:latin typeface="Rockwell" panose="02060603020205020403" pitchFamily="18" charset="0"/>
              </a:rPr>
              <a:t>Individuals are being hit also</a:t>
            </a:r>
          </a:p>
        </p:txBody>
      </p:sp>
      <p:pic>
        <p:nvPicPr>
          <p:cNvPr id="5" name="Content Placeholder 4" descr="A screenshot of a computer&#10;&#10;Description automatically generated">
            <a:extLst>
              <a:ext uri="{FF2B5EF4-FFF2-40B4-BE49-F238E27FC236}">
                <a16:creationId xmlns:a16="http://schemas.microsoft.com/office/drawing/2014/main" id="{3F1B7C8E-5469-470D-B61D-1F846901E0AC}"/>
              </a:ext>
            </a:extLst>
          </p:cNvPr>
          <p:cNvPicPr>
            <a:picLocks noGrp="1" noChangeAspect="1"/>
          </p:cNvPicPr>
          <p:nvPr>
            <p:ph idx="1"/>
          </p:nvPr>
        </p:nvPicPr>
        <p:blipFill>
          <a:blip r:embed="rId2"/>
          <a:stretch>
            <a:fillRect/>
          </a:stretch>
        </p:blipFill>
        <p:spPr>
          <a:xfrm>
            <a:off x="2627789" y="1775533"/>
            <a:ext cx="7521641" cy="4234649"/>
          </a:xfrm>
        </p:spPr>
      </p:pic>
    </p:spTree>
    <p:extLst>
      <p:ext uri="{BB962C8B-B14F-4D97-AF65-F5344CB8AC3E}">
        <p14:creationId xmlns:p14="http://schemas.microsoft.com/office/powerpoint/2010/main" val="24190310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B6CE4-2B13-4715-B5B2-615A55922CA1}"/>
              </a:ext>
            </a:extLst>
          </p:cNvPr>
          <p:cNvSpPr>
            <a:spLocks noGrp="1"/>
          </p:cNvSpPr>
          <p:nvPr>
            <p:ph type="title"/>
          </p:nvPr>
        </p:nvSpPr>
        <p:spPr/>
        <p:txBody>
          <a:bodyPr>
            <a:normAutofit/>
          </a:bodyPr>
          <a:lstStyle/>
          <a:p>
            <a:r>
              <a:rPr lang="en-US" sz="4400" dirty="0">
                <a:latin typeface="Rockwell" panose="02060603020205020403" pitchFamily="18" charset="0"/>
              </a:rPr>
              <a:t>Common cyber crime examples</a:t>
            </a:r>
          </a:p>
        </p:txBody>
      </p:sp>
      <p:sp>
        <p:nvSpPr>
          <p:cNvPr id="3" name="Content Placeholder 2">
            <a:extLst>
              <a:ext uri="{FF2B5EF4-FFF2-40B4-BE49-F238E27FC236}">
                <a16:creationId xmlns:a16="http://schemas.microsoft.com/office/drawing/2014/main" id="{143F5361-68C0-4BF5-80C8-F1E7BF92B2DB}"/>
              </a:ext>
            </a:extLst>
          </p:cNvPr>
          <p:cNvSpPr>
            <a:spLocks noGrp="1"/>
          </p:cNvSpPr>
          <p:nvPr>
            <p:ph idx="1"/>
          </p:nvPr>
        </p:nvSpPr>
        <p:spPr>
          <a:xfrm>
            <a:off x="2423604" y="2027546"/>
            <a:ext cx="9023302" cy="3541714"/>
          </a:xfrm>
        </p:spPr>
        <p:txBody>
          <a:bodyPr>
            <a:normAutofit/>
          </a:bodyPr>
          <a:lstStyle/>
          <a:p>
            <a:pPr lvl="1"/>
            <a:r>
              <a:rPr lang="en-US" sz="2400" dirty="0">
                <a:latin typeface="Tahoma" panose="020B0604030504040204" pitchFamily="34" charset="0"/>
                <a:ea typeface="Tahoma" panose="020B0604030504040204" pitchFamily="34" charset="0"/>
                <a:cs typeface="Tahoma" panose="020B0604030504040204" pitchFamily="34" charset="0"/>
              </a:rPr>
              <a:t>Hacking</a:t>
            </a:r>
          </a:p>
          <a:p>
            <a:pPr lvl="1"/>
            <a:r>
              <a:rPr lang="en-US" sz="2400" dirty="0">
                <a:latin typeface="Tahoma" panose="020B0604030504040204" pitchFamily="34" charset="0"/>
                <a:ea typeface="Tahoma" panose="020B0604030504040204" pitchFamily="34" charset="0"/>
                <a:cs typeface="Tahoma" panose="020B0604030504040204" pitchFamily="34" charset="0"/>
              </a:rPr>
              <a:t>Phishing</a:t>
            </a:r>
          </a:p>
          <a:p>
            <a:pPr lvl="1"/>
            <a:r>
              <a:rPr lang="en-US" sz="2400" dirty="0">
                <a:latin typeface="Tahoma" panose="020B0604030504040204" pitchFamily="34" charset="0"/>
                <a:ea typeface="Tahoma" panose="020B0604030504040204" pitchFamily="34" charset="0"/>
                <a:cs typeface="Tahoma" panose="020B0604030504040204" pitchFamily="34" charset="0"/>
              </a:rPr>
              <a:t>Viruses, worms, malware</a:t>
            </a:r>
          </a:p>
          <a:p>
            <a:pPr lvl="1"/>
            <a:r>
              <a:rPr lang="en-US" sz="2400" dirty="0">
                <a:latin typeface="Tahoma" panose="020B0604030504040204" pitchFamily="34" charset="0"/>
                <a:ea typeface="Tahoma" panose="020B0604030504040204" pitchFamily="34" charset="0"/>
                <a:cs typeface="Tahoma" panose="020B0604030504040204" pitchFamily="34" charset="0"/>
              </a:rPr>
              <a:t>Ransomware</a:t>
            </a:r>
          </a:p>
          <a:p>
            <a:pPr lvl="1"/>
            <a:r>
              <a:rPr lang="en-US" sz="2400" dirty="0">
                <a:latin typeface="Tahoma" panose="020B0604030504040204" pitchFamily="34" charset="0"/>
                <a:ea typeface="Tahoma" panose="020B0604030504040204" pitchFamily="34" charset="0"/>
                <a:cs typeface="Tahoma" panose="020B0604030504040204" pitchFamily="34" charset="0"/>
              </a:rPr>
              <a:t>Financial fraud</a:t>
            </a:r>
          </a:p>
          <a:p>
            <a:pPr lvl="1"/>
            <a:r>
              <a:rPr lang="en-US" sz="2400" dirty="0">
                <a:latin typeface="Tahoma" panose="020B0604030504040204" pitchFamily="34" charset="0"/>
                <a:ea typeface="Tahoma" panose="020B0604030504040204" pitchFamily="34" charset="0"/>
                <a:cs typeface="Tahoma" panose="020B0604030504040204" pitchFamily="34" charset="0"/>
              </a:rPr>
              <a:t>Denial of service attacks (DOS)</a:t>
            </a:r>
          </a:p>
        </p:txBody>
      </p:sp>
    </p:spTree>
    <p:extLst>
      <p:ext uri="{BB962C8B-B14F-4D97-AF65-F5344CB8AC3E}">
        <p14:creationId xmlns:p14="http://schemas.microsoft.com/office/powerpoint/2010/main" val="2919556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B6CE4-2B13-4715-B5B2-615A55922CA1}"/>
              </a:ext>
            </a:extLst>
          </p:cNvPr>
          <p:cNvSpPr>
            <a:spLocks noGrp="1"/>
          </p:cNvSpPr>
          <p:nvPr>
            <p:ph type="title"/>
          </p:nvPr>
        </p:nvSpPr>
        <p:spPr/>
        <p:txBody>
          <a:bodyPr>
            <a:normAutofit/>
          </a:bodyPr>
          <a:lstStyle/>
          <a:p>
            <a:pPr algn="ctr"/>
            <a:r>
              <a:rPr lang="en-US" sz="4400" dirty="0">
                <a:latin typeface="Rockwell" panose="02060603020205020403" pitchFamily="18" charset="0"/>
              </a:rPr>
              <a:t>What should associations do?</a:t>
            </a:r>
          </a:p>
        </p:txBody>
      </p:sp>
      <p:sp>
        <p:nvSpPr>
          <p:cNvPr id="3" name="Content Placeholder 2">
            <a:extLst>
              <a:ext uri="{FF2B5EF4-FFF2-40B4-BE49-F238E27FC236}">
                <a16:creationId xmlns:a16="http://schemas.microsoft.com/office/drawing/2014/main" id="{143F5361-68C0-4BF5-80C8-F1E7BF92B2DB}"/>
              </a:ext>
            </a:extLst>
          </p:cNvPr>
          <p:cNvSpPr>
            <a:spLocks noGrp="1"/>
          </p:cNvSpPr>
          <p:nvPr>
            <p:ph idx="1"/>
          </p:nvPr>
        </p:nvSpPr>
        <p:spPr>
          <a:xfrm>
            <a:off x="2643809" y="1903258"/>
            <a:ext cx="7480324" cy="3541714"/>
          </a:xfrm>
        </p:spPr>
        <p:txBody>
          <a:bodyPr vert="horz" lIns="91440" tIns="45720" rIns="91440" bIns="45720" rtlCol="0" anchor="t">
            <a:normAutofit/>
          </a:bodyPr>
          <a:lstStyle/>
          <a:p>
            <a:r>
              <a:rPr lang="en-US" dirty="0">
                <a:latin typeface="Tahoma" panose="020B0604030504040204" pitchFamily="34" charset="0"/>
                <a:ea typeface="Tahoma" panose="020B0604030504040204" pitchFamily="34" charset="0"/>
                <a:cs typeface="Tahoma" panose="020B0604030504040204" pitchFamily="34" charset="0"/>
              </a:rPr>
              <a:t>Review and communicate cyber/data protocols</a:t>
            </a:r>
          </a:p>
          <a:p>
            <a:r>
              <a:rPr lang="en-US" dirty="0">
                <a:latin typeface="Tahoma" panose="020B0604030504040204" pitchFamily="34" charset="0"/>
                <a:ea typeface="Tahoma" panose="020B0604030504040204" pitchFamily="34" charset="0"/>
                <a:cs typeface="Tahoma" panose="020B0604030504040204" pitchFamily="34" charset="0"/>
              </a:rPr>
              <a:t>Test system preparedness </a:t>
            </a:r>
          </a:p>
          <a:p>
            <a:r>
              <a:rPr lang="en-US" dirty="0">
                <a:latin typeface="Tahoma" panose="020B0604030504040204" pitchFamily="34" charset="0"/>
                <a:ea typeface="Tahoma" panose="020B0604030504040204" pitchFamily="34" charset="0"/>
                <a:cs typeface="Tahoma" panose="020B0604030504040204" pitchFamily="34" charset="0"/>
              </a:rPr>
              <a:t>Brace for disruption</a:t>
            </a:r>
          </a:p>
          <a:p>
            <a:r>
              <a:rPr lang="en-US" dirty="0">
                <a:latin typeface="Tahoma" panose="020B0604030504040204" pitchFamily="34" charset="0"/>
                <a:ea typeface="Tahoma" panose="020B0604030504040204" pitchFamily="34" charset="0"/>
                <a:cs typeface="Tahoma" panose="020B0604030504040204" pitchFamily="34" charset="0"/>
              </a:rPr>
              <a:t>Defend against the phishing wave</a:t>
            </a:r>
          </a:p>
          <a:p>
            <a:r>
              <a:rPr lang="en-US" dirty="0">
                <a:latin typeface="Tahoma" panose="020B0604030504040204" pitchFamily="34" charset="0"/>
                <a:ea typeface="Tahoma" panose="020B0604030504040204" pitchFamily="34" charset="0"/>
                <a:cs typeface="Tahoma" panose="020B0604030504040204" pitchFamily="34" charset="0"/>
              </a:rPr>
              <a:t>Be extremely careful when using zoom or other video/screensharing programs</a:t>
            </a:r>
          </a:p>
          <a:p>
            <a:pPr marL="0" lvl="0" indent="0">
              <a:buNone/>
            </a:pPr>
            <a:endParaRPr lang="en-US"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9026133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D6CFDA-9C99-4379-89FF-50F9537A396F}"/>
              </a:ext>
            </a:extLst>
          </p:cNvPr>
          <p:cNvSpPr>
            <a:spLocks noGrp="1"/>
          </p:cNvSpPr>
          <p:nvPr>
            <p:ph type="title"/>
          </p:nvPr>
        </p:nvSpPr>
        <p:spPr>
          <a:xfrm>
            <a:off x="1143001" y="402942"/>
            <a:ext cx="9905998" cy="1478570"/>
          </a:xfrm>
        </p:spPr>
        <p:txBody>
          <a:bodyPr anchor="ctr">
            <a:normAutofit/>
          </a:bodyPr>
          <a:lstStyle/>
          <a:p>
            <a:pPr algn="ctr"/>
            <a:r>
              <a:rPr lang="en-US" dirty="0">
                <a:latin typeface="Rockwell" panose="02060603020205020403" pitchFamily="18" charset="0"/>
              </a:rPr>
              <a:t>How secure is this website really?</a:t>
            </a:r>
          </a:p>
        </p:txBody>
      </p:sp>
      <p:pic>
        <p:nvPicPr>
          <p:cNvPr id="5" name="Content Placeholder 4" descr="A screenshot of a cell phone&#10;&#10;Description automatically generated">
            <a:extLst>
              <a:ext uri="{FF2B5EF4-FFF2-40B4-BE49-F238E27FC236}">
                <a16:creationId xmlns:a16="http://schemas.microsoft.com/office/drawing/2014/main" id="{07E5B3FA-B4C6-4A58-AC30-DA30832BF23D}"/>
              </a:ext>
            </a:extLst>
          </p:cNvPr>
          <p:cNvPicPr>
            <a:picLocks noGrp="1" noChangeAspect="1"/>
          </p:cNvPicPr>
          <p:nvPr>
            <p:ph idx="1"/>
          </p:nvPr>
        </p:nvPicPr>
        <p:blipFill>
          <a:blip r:embed="rId2"/>
          <a:stretch>
            <a:fillRect/>
          </a:stretch>
        </p:blipFill>
        <p:spPr>
          <a:xfrm>
            <a:off x="2394705" y="1665316"/>
            <a:ext cx="7402590" cy="4488805"/>
          </a:xfrm>
          <a:noFill/>
        </p:spPr>
      </p:pic>
    </p:spTree>
    <p:extLst>
      <p:ext uri="{BB962C8B-B14F-4D97-AF65-F5344CB8AC3E}">
        <p14:creationId xmlns:p14="http://schemas.microsoft.com/office/powerpoint/2010/main" val="21627140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B6CE4-2B13-4715-B5B2-615A55922CA1}"/>
              </a:ext>
            </a:extLst>
          </p:cNvPr>
          <p:cNvSpPr>
            <a:spLocks noGrp="1"/>
          </p:cNvSpPr>
          <p:nvPr>
            <p:ph type="title"/>
          </p:nvPr>
        </p:nvSpPr>
        <p:spPr/>
        <p:txBody>
          <a:bodyPr>
            <a:normAutofit/>
          </a:bodyPr>
          <a:lstStyle/>
          <a:p>
            <a:pPr algn="ctr"/>
            <a:r>
              <a:rPr lang="en-US" sz="4000" dirty="0">
                <a:latin typeface="Rockwell" panose="02060603020205020403" pitchFamily="18" charset="0"/>
              </a:rPr>
              <a:t>Training is the key to fighting fraud</a:t>
            </a:r>
          </a:p>
        </p:txBody>
      </p:sp>
      <p:sp>
        <p:nvSpPr>
          <p:cNvPr id="3" name="Content Placeholder 2">
            <a:extLst>
              <a:ext uri="{FF2B5EF4-FFF2-40B4-BE49-F238E27FC236}">
                <a16:creationId xmlns:a16="http://schemas.microsoft.com/office/drawing/2014/main" id="{143F5361-68C0-4BF5-80C8-F1E7BF92B2DB}"/>
              </a:ext>
            </a:extLst>
          </p:cNvPr>
          <p:cNvSpPr>
            <a:spLocks noGrp="1"/>
          </p:cNvSpPr>
          <p:nvPr>
            <p:ph idx="1"/>
          </p:nvPr>
        </p:nvSpPr>
        <p:spPr>
          <a:xfrm>
            <a:off x="2395330" y="2354541"/>
            <a:ext cx="7962158" cy="3541714"/>
          </a:xfrm>
        </p:spPr>
        <p:txBody>
          <a:bodyPr vert="horz" lIns="91440" tIns="45720" rIns="91440" bIns="45720" rtlCol="0" anchor="t">
            <a:normAutofit/>
          </a:bodyPr>
          <a:lstStyle/>
          <a:p>
            <a:r>
              <a:rPr lang="en-US" dirty="0">
                <a:latin typeface="Tahoma" panose="020B0604030504040204" pitchFamily="34" charset="0"/>
                <a:ea typeface="Tahoma" panose="020B0604030504040204" pitchFamily="34" charset="0"/>
                <a:cs typeface="Tahoma" panose="020B0604030504040204" pitchFamily="34" charset="0"/>
              </a:rPr>
              <a:t>Make sure all employees are fully aware of the Association’s protocols and guidelines</a:t>
            </a:r>
          </a:p>
          <a:p>
            <a:r>
              <a:rPr lang="en-US" dirty="0">
                <a:latin typeface="Tahoma" panose="020B0604030504040204" pitchFamily="34" charset="0"/>
                <a:ea typeface="Tahoma" panose="020B0604030504040204" pitchFamily="34" charset="0"/>
                <a:cs typeface="Tahoma" panose="020B0604030504040204" pitchFamily="34" charset="0"/>
              </a:rPr>
              <a:t>Provide employees with appropriate courses to enhance their cyber-security knowledge </a:t>
            </a:r>
          </a:p>
          <a:p>
            <a:r>
              <a:rPr lang="en-US" dirty="0">
                <a:latin typeface="Tahoma" panose="020B0604030504040204" pitchFamily="34" charset="0"/>
                <a:ea typeface="Tahoma" panose="020B0604030504040204" pitchFamily="34" charset="0"/>
                <a:cs typeface="Tahoma" panose="020B0604030504040204" pitchFamily="34" charset="0"/>
              </a:rPr>
              <a:t>Advise employees against accessing sensitive data via unsecure networks or on personal devices</a:t>
            </a:r>
          </a:p>
          <a:p>
            <a:pPr marL="0" indent="0">
              <a:buNone/>
            </a:pPr>
            <a:endParaRPr lang="en-US"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6618452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B6CE4-2B13-4715-B5B2-615A55922CA1}"/>
              </a:ext>
            </a:extLst>
          </p:cNvPr>
          <p:cNvSpPr>
            <a:spLocks noGrp="1"/>
          </p:cNvSpPr>
          <p:nvPr>
            <p:ph type="title"/>
          </p:nvPr>
        </p:nvSpPr>
        <p:spPr>
          <a:xfrm>
            <a:off x="1379952" y="618518"/>
            <a:ext cx="9905998" cy="1478570"/>
          </a:xfrm>
        </p:spPr>
        <p:txBody>
          <a:bodyPr>
            <a:normAutofit/>
          </a:bodyPr>
          <a:lstStyle/>
          <a:p>
            <a:pPr algn="ctr"/>
            <a:r>
              <a:rPr lang="en-US" sz="4400" dirty="0">
                <a:latin typeface="Rockwell" panose="02060603020205020403" pitchFamily="18" charset="0"/>
              </a:rPr>
              <a:t>Add value to your members</a:t>
            </a:r>
          </a:p>
        </p:txBody>
      </p:sp>
      <p:sp>
        <p:nvSpPr>
          <p:cNvPr id="3" name="Content Placeholder 2">
            <a:extLst>
              <a:ext uri="{FF2B5EF4-FFF2-40B4-BE49-F238E27FC236}">
                <a16:creationId xmlns:a16="http://schemas.microsoft.com/office/drawing/2014/main" id="{143F5361-68C0-4BF5-80C8-F1E7BF92B2DB}"/>
              </a:ext>
            </a:extLst>
          </p:cNvPr>
          <p:cNvSpPr>
            <a:spLocks noGrp="1"/>
          </p:cNvSpPr>
          <p:nvPr>
            <p:ph idx="1"/>
          </p:nvPr>
        </p:nvSpPr>
        <p:spPr>
          <a:xfrm>
            <a:off x="2305877" y="1904104"/>
            <a:ext cx="8331309" cy="3895332"/>
          </a:xfrm>
        </p:spPr>
        <p:txBody>
          <a:bodyPr vert="horz" lIns="91440" tIns="45720" rIns="91440" bIns="45720" rtlCol="0" anchor="t">
            <a:normAutofit/>
          </a:bodyPr>
          <a:lstStyle/>
          <a:p>
            <a:pPr marL="0" indent="0">
              <a:buNone/>
            </a:pPr>
            <a:r>
              <a:rPr lang="en-US" dirty="0">
                <a:latin typeface="Tahoma" panose="020B0604030504040204" pitchFamily="34" charset="0"/>
                <a:ea typeface="Tahoma" panose="020B0604030504040204" pitchFamily="34" charset="0"/>
                <a:cs typeface="Tahoma" panose="020B0604030504040204" pitchFamily="34" charset="0"/>
              </a:rPr>
              <a:t>The heightened fraud risk represents a way for Associations to protect members and add value:</a:t>
            </a:r>
          </a:p>
          <a:p>
            <a:r>
              <a:rPr lang="en-US" dirty="0">
                <a:latin typeface="Tahoma" panose="020B0604030504040204" pitchFamily="34" charset="0"/>
                <a:ea typeface="Tahoma" panose="020B0604030504040204" pitchFamily="34" charset="0"/>
                <a:cs typeface="Tahoma" panose="020B0604030504040204" pitchFamily="34" charset="0"/>
              </a:rPr>
              <a:t>Consider making available fraud prevention educational materials to customers/members.</a:t>
            </a:r>
          </a:p>
          <a:p>
            <a:r>
              <a:rPr lang="en-US" dirty="0">
                <a:latin typeface="Tahoma" panose="020B0604030504040204" pitchFamily="34" charset="0"/>
                <a:ea typeface="Tahoma" panose="020B0604030504040204" pitchFamily="34" charset="0"/>
                <a:cs typeface="Tahoma" panose="020B0604030504040204" pitchFamily="34" charset="0"/>
              </a:rPr>
              <a:t>Since many account compromises begin with the customer’s personal computer, email or other accounts, having fraud-aware members can be the best protection</a:t>
            </a:r>
          </a:p>
        </p:txBody>
      </p:sp>
    </p:spTree>
    <p:extLst>
      <p:ext uri="{BB962C8B-B14F-4D97-AF65-F5344CB8AC3E}">
        <p14:creationId xmlns:p14="http://schemas.microsoft.com/office/powerpoint/2010/main" val="36267570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B6CE4-2B13-4715-B5B2-615A55922CA1}"/>
              </a:ext>
            </a:extLst>
          </p:cNvPr>
          <p:cNvSpPr>
            <a:spLocks noGrp="1"/>
          </p:cNvSpPr>
          <p:nvPr>
            <p:ph type="title"/>
          </p:nvPr>
        </p:nvSpPr>
        <p:spPr/>
        <p:txBody>
          <a:bodyPr>
            <a:normAutofit/>
          </a:bodyPr>
          <a:lstStyle/>
          <a:p>
            <a:pPr algn="ctr"/>
            <a:r>
              <a:rPr lang="en-US" sz="4400" dirty="0">
                <a:latin typeface="Rockwell" panose="02060603020205020403" pitchFamily="18" charset="0"/>
              </a:rPr>
              <a:t>What should employees do?</a:t>
            </a:r>
          </a:p>
        </p:txBody>
      </p:sp>
      <p:sp>
        <p:nvSpPr>
          <p:cNvPr id="3" name="Content Placeholder 2">
            <a:extLst>
              <a:ext uri="{FF2B5EF4-FFF2-40B4-BE49-F238E27FC236}">
                <a16:creationId xmlns:a16="http://schemas.microsoft.com/office/drawing/2014/main" id="{143F5361-68C0-4BF5-80C8-F1E7BF92B2DB}"/>
              </a:ext>
            </a:extLst>
          </p:cNvPr>
          <p:cNvSpPr>
            <a:spLocks noGrp="1"/>
          </p:cNvSpPr>
          <p:nvPr>
            <p:ph idx="1"/>
          </p:nvPr>
        </p:nvSpPr>
        <p:spPr>
          <a:xfrm>
            <a:off x="2175029" y="1903258"/>
            <a:ext cx="7949104" cy="3541714"/>
          </a:xfrm>
        </p:spPr>
        <p:txBody>
          <a:bodyPr vert="horz" lIns="91440" tIns="45720" rIns="91440" bIns="45720" rtlCol="0" anchor="t">
            <a:normAutofit/>
          </a:bodyPr>
          <a:lstStyle/>
          <a:p>
            <a:r>
              <a:rPr lang="en-US" dirty="0">
                <a:latin typeface="Tahoma" panose="020B0604030504040204" pitchFamily="34" charset="0"/>
                <a:ea typeface="Tahoma" panose="020B0604030504040204" pitchFamily="34" charset="0"/>
                <a:cs typeface="Tahoma" panose="020B0604030504040204" pitchFamily="34" charset="0"/>
              </a:rPr>
              <a:t>Use only trusted networks </a:t>
            </a:r>
          </a:p>
          <a:p>
            <a:r>
              <a:rPr lang="en-US" dirty="0">
                <a:latin typeface="Tahoma" panose="020B0604030504040204" pitchFamily="34" charset="0"/>
                <a:ea typeface="Tahoma" panose="020B0604030504040204" pitchFamily="34" charset="0"/>
                <a:cs typeface="Tahoma" panose="020B0604030504040204" pitchFamily="34" charset="0"/>
              </a:rPr>
              <a:t>Consider adopting a password manager</a:t>
            </a:r>
          </a:p>
          <a:p>
            <a:r>
              <a:rPr lang="en-US" dirty="0">
                <a:latin typeface="Tahoma" panose="020B0604030504040204" pitchFamily="34" charset="0"/>
                <a:ea typeface="Tahoma" panose="020B0604030504040204" pitchFamily="34" charset="0"/>
                <a:cs typeface="Tahoma" panose="020B0604030504040204" pitchFamily="34" charset="0"/>
              </a:rPr>
              <a:t>Use double channels of communication with counterparts before transmitting sensitive information</a:t>
            </a:r>
          </a:p>
          <a:p>
            <a:r>
              <a:rPr lang="en-US" dirty="0">
                <a:latin typeface="Tahoma" panose="020B0604030504040204" pitchFamily="34" charset="0"/>
                <a:ea typeface="Tahoma" panose="020B0604030504040204" pitchFamily="34" charset="0"/>
                <a:cs typeface="Tahoma" panose="020B0604030504040204" pitchFamily="34" charset="0"/>
              </a:rPr>
              <a:t>Always check websites before clicking on links</a:t>
            </a:r>
          </a:p>
          <a:p>
            <a:pPr marL="0" lvl="0" indent="0">
              <a:buNone/>
            </a:pPr>
            <a:endParaRPr lang="en-US"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9190002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B6CE4-2B13-4715-B5B2-615A55922CA1}"/>
              </a:ext>
            </a:extLst>
          </p:cNvPr>
          <p:cNvSpPr>
            <a:spLocks noGrp="1"/>
          </p:cNvSpPr>
          <p:nvPr>
            <p:ph type="title"/>
          </p:nvPr>
        </p:nvSpPr>
        <p:spPr/>
        <p:txBody>
          <a:bodyPr>
            <a:normAutofit/>
          </a:bodyPr>
          <a:lstStyle/>
          <a:p>
            <a:pPr algn="ctr"/>
            <a:r>
              <a:rPr lang="en-US" sz="4400" dirty="0">
                <a:latin typeface="Rockwell" panose="02060603020205020403" pitchFamily="18" charset="0"/>
              </a:rPr>
              <a:t>What should individuals do?</a:t>
            </a:r>
          </a:p>
        </p:txBody>
      </p:sp>
      <p:sp>
        <p:nvSpPr>
          <p:cNvPr id="3" name="Content Placeholder 2">
            <a:extLst>
              <a:ext uri="{FF2B5EF4-FFF2-40B4-BE49-F238E27FC236}">
                <a16:creationId xmlns:a16="http://schemas.microsoft.com/office/drawing/2014/main" id="{143F5361-68C0-4BF5-80C8-F1E7BF92B2DB}"/>
              </a:ext>
            </a:extLst>
          </p:cNvPr>
          <p:cNvSpPr>
            <a:spLocks noGrp="1"/>
          </p:cNvSpPr>
          <p:nvPr>
            <p:ph idx="1"/>
          </p:nvPr>
        </p:nvSpPr>
        <p:spPr>
          <a:xfrm>
            <a:off x="2862470" y="1903258"/>
            <a:ext cx="7261662" cy="3541714"/>
          </a:xfrm>
        </p:spPr>
        <p:txBody>
          <a:bodyPr vert="horz" lIns="91440" tIns="45720" rIns="91440" bIns="45720" rtlCol="0" anchor="t">
            <a:normAutofit/>
          </a:bodyPr>
          <a:lstStyle/>
          <a:p>
            <a:pPr marL="0" indent="0">
              <a:buNone/>
            </a:pPr>
            <a:r>
              <a:rPr lang="en-US" u="sng" dirty="0">
                <a:latin typeface="Tahoma" panose="020B0604030504040204" pitchFamily="34" charset="0"/>
                <a:ea typeface="Tahoma" panose="020B0604030504040204" pitchFamily="34" charset="0"/>
                <a:cs typeface="Tahoma" panose="020B0604030504040204" pitchFamily="34" charset="0"/>
              </a:rPr>
              <a:t>Know where you are vulnerable!</a:t>
            </a:r>
          </a:p>
          <a:p>
            <a:r>
              <a:rPr lang="en-US" dirty="0">
                <a:latin typeface="Tahoma" panose="020B0604030504040204" pitchFamily="34" charset="0"/>
                <a:ea typeface="Tahoma" panose="020B0604030504040204" pitchFamily="34" charset="0"/>
                <a:cs typeface="Tahoma" panose="020B0604030504040204" pitchFamily="34" charset="0"/>
              </a:rPr>
              <a:t>Wi-fi</a:t>
            </a:r>
          </a:p>
          <a:p>
            <a:r>
              <a:rPr lang="en-US" dirty="0">
                <a:latin typeface="Tahoma" panose="020B0604030504040204" pitchFamily="34" charset="0"/>
                <a:ea typeface="Tahoma" panose="020B0604030504040204" pitchFamily="34" charset="0"/>
                <a:cs typeface="Tahoma" panose="020B0604030504040204" pitchFamily="34" charset="0"/>
              </a:rPr>
              <a:t>iPhone/iPad personal device</a:t>
            </a:r>
          </a:p>
          <a:p>
            <a:r>
              <a:rPr lang="en-US" dirty="0">
                <a:latin typeface="Tahoma" panose="020B0604030504040204" pitchFamily="34" charset="0"/>
                <a:ea typeface="Tahoma" panose="020B0604030504040204" pitchFamily="34" charset="0"/>
                <a:cs typeface="Tahoma" panose="020B0604030504040204" pitchFamily="34" charset="0"/>
              </a:rPr>
              <a:t>Laptop</a:t>
            </a:r>
          </a:p>
          <a:p>
            <a:r>
              <a:rPr lang="en-US" dirty="0">
                <a:latin typeface="Tahoma" panose="020B0604030504040204" pitchFamily="34" charset="0"/>
                <a:ea typeface="Tahoma" panose="020B0604030504040204" pitchFamily="34" charset="0"/>
                <a:cs typeface="Tahoma" panose="020B0604030504040204" pitchFamily="34" charset="0"/>
              </a:rPr>
              <a:t>Kids and young adults</a:t>
            </a:r>
          </a:p>
          <a:p>
            <a:r>
              <a:rPr lang="en-US" dirty="0">
                <a:latin typeface="Tahoma" panose="020B0604030504040204" pitchFamily="34" charset="0"/>
                <a:ea typeface="Tahoma" panose="020B0604030504040204" pitchFamily="34" charset="0"/>
                <a:cs typeface="Tahoma" panose="020B0604030504040204" pitchFamily="34" charset="0"/>
              </a:rPr>
              <a:t>Elderly</a:t>
            </a:r>
          </a:p>
          <a:p>
            <a:pPr marL="0" lvl="0" indent="0">
              <a:buNone/>
            </a:pPr>
            <a:endParaRPr lang="en-US"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9999120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65423E-3695-420A-AE07-AFCB036B7AFF}"/>
              </a:ext>
            </a:extLst>
          </p:cNvPr>
          <p:cNvSpPr>
            <a:spLocks noGrp="1"/>
          </p:cNvSpPr>
          <p:nvPr>
            <p:ph type="title"/>
          </p:nvPr>
        </p:nvSpPr>
        <p:spPr/>
        <p:txBody>
          <a:bodyPr>
            <a:normAutofit/>
          </a:bodyPr>
          <a:lstStyle/>
          <a:p>
            <a:pPr algn="ctr"/>
            <a:r>
              <a:rPr lang="en-US" sz="4000" dirty="0">
                <a:latin typeface="Rockwell" panose="02060603020205020403" pitchFamily="18" charset="0"/>
              </a:rPr>
              <a:t>Where does insurance come in?</a:t>
            </a:r>
          </a:p>
        </p:txBody>
      </p:sp>
      <p:pic>
        <p:nvPicPr>
          <p:cNvPr id="5" name="Content Placeholder 4" descr="A close up of a blackboard&#10;&#10;Description automatically generated">
            <a:extLst>
              <a:ext uri="{FF2B5EF4-FFF2-40B4-BE49-F238E27FC236}">
                <a16:creationId xmlns:a16="http://schemas.microsoft.com/office/drawing/2014/main" id="{806D5B32-597E-4DE6-A4B3-04FBCED628CF}"/>
              </a:ext>
            </a:extLst>
          </p:cNvPr>
          <p:cNvPicPr>
            <a:picLocks noGrp="1" noChangeAspect="1"/>
          </p:cNvPicPr>
          <p:nvPr>
            <p:ph idx="1"/>
          </p:nvPr>
        </p:nvPicPr>
        <p:blipFill>
          <a:blip r:embed="rId2"/>
          <a:stretch>
            <a:fillRect/>
          </a:stretch>
        </p:blipFill>
        <p:spPr>
          <a:xfrm>
            <a:off x="3287453" y="2196221"/>
            <a:ext cx="5617094" cy="3744729"/>
          </a:xfrm>
        </p:spPr>
      </p:pic>
    </p:spTree>
    <p:extLst>
      <p:ext uri="{BB962C8B-B14F-4D97-AF65-F5344CB8AC3E}">
        <p14:creationId xmlns:p14="http://schemas.microsoft.com/office/powerpoint/2010/main" val="471542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F636FE-312E-4283-9ABD-D783CD3E33A8}"/>
              </a:ext>
            </a:extLst>
          </p:cNvPr>
          <p:cNvSpPr>
            <a:spLocks noGrp="1"/>
          </p:cNvSpPr>
          <p:nvPr>
            <p:ph type="title"/>
          </p:nvPr>
        </p:nvSpPr>
        <p:spPr>
          <a:xfrm>
            <a:off x="928348" y="448323"/>
            <a:ext cx="9905998" cy="1478570"/>
          </a:xfrm>
        </p:spPr>
        <p:txBody>
          <a:bodyPr>
            <a:normAutofit/>
          </a:bodyPr>
          <a:lstStyle/>
          <a:p>
            <a:pPr algn="ctr"/>
            <a:r>
              <a:rPr lang="en-US" sz="4000" dirty="0">
                <a:latin typeface="Rockwell" panose="02060603020205020403" pitchFamily="18" charset="0"/>
              </a:rPr>
              <a:t>Common things cyber policies cover (first party):</a:t>
            </a:r>
          </a:p>
        </p:txBody>
      </p:sp>
      <p:sp>
        <p:nvSpPr>
          <p:cNvPr id="3" name="Content Placeholder 2">
            <a:extLst>
              <a:ext uri="{FF2B5EF4-FFF2-40B4-BE49-F238E27FC236}">
                <a16:creationId xmlns:a16="http://schemas.microsoft.com/office/drawing/2014/main" id="{36924D51-305A-4C34-9BB6-C24DAAF6D794}"/>
              </a:ext>
            </a:extLst>
          </p:cNvPr>
          <p:cNvSpPr>
            <a:spLocks noGrp="1"/>
          </p:cNvSpPr>
          <p:nvPr>
            <p:ph idx="1"/>
          </p:nvPr>
        </p:nvSpPr>
        <p:spPr>
          <a:xfrm>
            <a:off x="2405849" y="1828801"/>
            <a:ext cx="9064101" cy="4483222"/>
          </a:xfrm>
        </p:spPr>
        <p:txBody>
          <a:bodyPr>
            <a:normAutofit fontScale="92500" lnSpcReduction="10000"/>
          </a:bodyPr>
          <a:lstStyle/>
          <a:p>
            <a:r>
              <a:rPr lang="en-US" dirty="0">
                <a:latin typeface="Tahoma" panose="020B0604030504040204" pitchFamily="34" charset="0"/>
                <a:ea typeface="Tahoma" panose="020B0604030504040204" pitchFamily="34" charset="0"/>
                <a:cs typeface="Tahoma" panose="020B0604030504040204" pitchFamily="34" charset="0"/>
              </a:rPr>
              <a:t>Loss or damage to digital assets such as data or software programs</a:t>
            </a:r>
          </a:p>
          <a:p>
            <a:r>
              <a:rPr lang="en-US" dirty="0">
                <a:latin typeface="Tahoma" panose="020B0604030504040204" pitchFamily="34" charset="0"/>
                <a:ea typeface="Tahoma" panose="020B0604030504040204" pitchFamily="34" charset="0"/>
                <a:cs typeface="Tahoma" panose="020B0604030504040204" pitchFamily="34" charset="0"/>
              </a:rPr>
              <a:t>Business interruption from network downtime</a:t>
            </a:r>
          </a:p>
          <a:p>
            <a:r>
              <a:rPr lang="en-US" dirty="0">
                <a:latin typeface="Tahoma" panose="020B0604030504040204" pitchFamily="34" charset="0"/>
                <a:ea typeface="Tahoma" panose="020B0604030504040204" pitchFamily="34" charset="0"/>
                <a:cs typeface="Tahoma" panose="020B0604030504040204" pitchFamily="34" charset="0"/>
              </a:rPr>
              <a:t>Cyber Extortion where third parties threaten to damage or release data if money is not paid to them</a:t>
            </a:r>
          </a:p>
          <a:p>
            <a:r>
              <a:rPr lang="en-US" dirty="0">
                <a:latin typeface="Tahoma" panose="020B0604030504040204" pitchFamily="34" charset="0"/>
                <a:ea typeface="Tahoma" panose="020B0604030504040204" pitchFamily="34" charset="0"/>
                <a:cs typeface="Tahoma" panose="020B0604030504040204" pitchFamily="34" charset="0"/>
              </a:rPr>
              <a:t>Customer notification expenses when there is a legal or regulatory requirement to notify them of a security or privacy breach</a:t>
            </a:r>
          </a:p>
          <a:p>
            <a:r>
              <a:rPr lang="en-US" dirty="0">
                <a:latin typeface="Tahoma" panose="020B0604030504040204" pitchFamily="34" charset="0"/>
                <a:ea typeface="Tahoma" panose="020B0604030504040204" pitchFamily="34" charset="0"/>
                <a:cs typeface="Tahoma" panose="020B0604030504040204" pitchFamily="34" charset="0"/>
              </a:rPr>
              <a:t>Reputational damage arising from a breach of data that results in loss of intellectual property or customers</a:t>
            </a:r>
          </a:p>
          <a:p>
            <a:r>
              <a:rPr lang="en-US" dirty="0">
                <a:latin typeface="Tahoma" panose="020B0604030504040204" pitchFamily="34" charset="0"/>
                <a:ea typeface="Tahoma" panose="020B0604030504040204" pitchFamily="34" charset="0"/>
                <a:cs typeface="Tahoma" panose="020B0604030504040204" pitchFamily="34" charset="0"/>
              </a:rPr>
              <a:t>Theft of money or digital assets through theft of equipment or electronic theft</a:t>
            </a:r>
          </a:p>
        </p:txBody>
      </p:sp>
    </p:spTree>
    <p:extLst>
      <p:ext uri="{BB962C8B-B14F-4D97-AF65-F5344CB8AC3E}">
        <p14:creationId xmlns:p14="http://schemas.microsoft.com/office/powerpoint/2010/main" val="32306854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F636FE-312E-4283-9ABD-D783CD3E33A8}"/>
              </a:ext>
            </a:extLst>
          </p:cNvPr>
          <p:cNvSpPr>
            <a:spLocks noGrp="1"/>
          </p:cNvSpPr>
          <p:nvPr>
            <p:ph type="title"/>
          </p:nvPr>
        </p:nvSpPr>
        <p:spPr>
          <a:xfrm>
            <a:off x="928348" y="448323"/>
            <a:ext cx="9905998" cy="1478570"/>
          </a:xfrm>
        </p:spPr>
        <p:txBody>
          <a:bodyPr>
            <a:normAutofit/>
          </a:bodyPr>
          <a:lstStyle/>
          <a:p>
            <a:pPr algn="ctr"/>
            <a:r>
              <a:rPr lang="en-US" sz="4000" dirty="0">
                <a:latin typeface="Rockwell" panose="02060603020205020403" pitchFamily="18" charset="0"/>
              </a:rPr>
              <a:t>Common things cyber policies cover (third party):</a:t>
            </a:r>
          </a:p>
        </p:txBody>
      </p:sp>
      <p:sp>
        <p:nvSpPr>
          <p:cNvPr id="3" name="Content Placeholder 2">
            <a:extLst>
              <a:ext uri="{FF2B5EF4-FFF2-40B4-BE49-F238E27FC236}">
                <a16:creationId xmlns:a16="http://schemas.microsoft.com/office/drawing/2014/main" id="{36924D51-305A-4C34-9BB6-C24DAAF6D794}"/>
              </a:ext>
            </a:extLst>
          </p:cNvPr>
          <p:cNvSpPr>
            <a:spLocks noGrp="1"/>
          </p:cNvSpPr>
          <p:nvPr>
            <p:ph idx="1"/>
          </p:nvPr>
        </p:nvSpPr>
        <p:spPr>
          <a:xfrm>
            <a:off x="2405849" y="1828801"/>
            <a:ext cx="9064101" cy="4483222"/>
          </a:xfrm>
        </p:spPr>
        <p:txBody>
          <a:bodyPr>
            <a:normAutofit/>
          </a:bodyPr>
          <a:lstStyle/>
          <a:p>
            <a:r>
              <a:rPr lang="en-US" dirty="0">
                <a:latin typeface="Tahoma" panose="020B0604030504040204" pitchFamily="34" charset="0"/>
                <a:ea typeface="Tahoma" panose="020B0604030504040204" pitchFamily="34" charset="0"/>
                <a:cs typeface="Tahoma" panose="020B0604030504040204" pitchFamily="34" charset="0"/>
              </a:rPr>
              <a:t>Security and privacy breaches, and the investigation, defense costs and civil damages associated with them</a:t>
            </a:r>
          </a:p>
          <a:p>
            <a:r>
              <a:rPr lang="en-US" dirty="0">
                <a:latin typeface="Tahoma" panose="020B0604030504040204" pitchFamily="34" charset="0"/>
                <a:ea typeface="Tahoma" panose="020B0604030504040204" pitchFamily="34" charset="0"/>
                <a:cs typeface="Tahoma" panose="020B0604030504040204" pitchFamily="34" charset="0"/>
              </a:rPr>
              <a:t>Multi-media liability, to cover investigation, defense costs and civil damages arising from defamation, breach of privacy or negligence in publication in electronic or print media</a:t>
            </a:r>
          </a:p>
          <a:p>
            <a:r>
              <a:rPr lang="en-US" dirty="0">
                <a:latin typeface="Tahoma" panose="020B0604030504040204" pitchFamily="34" charset="0"/>
                <a:ea typeface="Tahoma" panose="020B0604030504040204" pitchFamily="34" charset="0"/>
                <a:cs typeface="Tahoma" panose="020B0604030504040204" pitchFamily="34" charset="0"/>
              </a:rPr>
              <a:t>Loss of third-party data, including payment of compensation to customers for denial of access, and failure of software or systems</a:t>
            </a:r>
          </a:p>
        </p:txBody>
      </p:sp>
    </p:spTree>
    <p:extLst>
      <p:ext uri="{BB962C8B-B14F-4D97-AF65-F5344CB8AC3E}">
        <p14:creationId xmlns:p14="http://schemas.microsoft.com/office/powerpoint/2010/main" val="23957470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F636FE-312E-4283-9ABD-D783CD3E33A8}"/>
              </a:ext>
            </a:extLst>
          </p:cNvPr>
          <p:cNvSpPr>
            <a:spLocks noGrp="1"/>
          </p:cNvSpPr>
          <p:nvPr>
            <p:ph type="title"/>
          </p:nvPr>
        </p:nvSpPr>
        <p:spPr>
          <a:xfrm>
            <a:off x="555486" y="545977"/>
            <a:ext cx="9905998" cy="1478570"/>
          </a:xfrm>
        </p:spPr>
        <p:txBody>
          <a:bodyPr>
            <a:normAutofit/>
          </a:bodyPr>
          <a:lstStyle/>
          <a:p>
            <a:pPr algn="ctr"/>
            <a:r>
              <a:rPr lang="en-US" sz="4000" dirty="0">
                <a:latin typeface="Rockwell" panose="02060603020205020403" pitchFamily="18" charset="0"/>
              </a:rPr>
              <a:t>Insurance is a partnership</a:t>
            </a:r>
          </a:p>
        </p:txBody>
      </p:sp>
      <p:sp>
        <p:nvSpPr>
          <p:cNvPr id="3" name="Content Placeholder 2">
            <a:extLst>
              <a:ext uri="{FF2B5EF4-FFF2-40B4-BE49-F238E27FC236}">
                <a16:creationId xmlns:a16="http://schemas.microsoft.com/office/drawing/2014/main" id="{36924D51-305A-4C34-9BB6-C24DAAF6D794}"/>
              </a:ext>
            </a:extLst>
          </p:cNvPr>
          <p:cNvSpPr>
            <a:spLocks noGrp="1"/>
          </p:cNvSpPr>
          <p:nvPr>
            <p:ph idx="1"/>
          </p:nvPr>
        </p:nvSpPr>
        <p:spPr>
          <a:xfrm>
            <a:off x="2405849" y="1828801"/>
            <a:ext cx="9064101" cy="4483222"/>
          </a:xfrm>
        </p:spPr>
        <p:txBody>
          <a:bodyPr>
            <a:normAutofit/>
          </a:bodyPr>
          <a:lstStyle/>
          <a:p>
            <a:r>
              <a:rPr lang="en-US" dirty="0">
                <a:latin typeface="Tahoma" panose="020B0604030504040204" pitchFamily="34" charset="0"/>
                <a:ea typeface="Tahoma" panose="020B0604030504040204" pitchFamily="34" charset="0"/>
                <a:cs typeface="Tahoma" panose="020B0604030504040204" pitchFamily="34" charset="0"/>
              </a:rPr>
              <a:t>#1 cause of all breaches is human error</a:t>
            </a:r>
          </a:p>
          <a:p>
            <a:r>
              <a:rPr lang="en-US" dirty="0">
                <a:latin typeface="Tahoma" panose="020B0604030504040204" pitchFamily="34" charset="0"/>
                <a:ea typeface="Tahoma" panose="020B0604030504040204" pitchFamily="34" charset="0"/>
                <a:cs typeface="Tahoma" panose="020B0604030504040204" pitchFamily="34" charset="0"/>
              </a:rPr>
              <a:t>Having a policy doesn’t prevent an attack</a:t>
            </a:r>
          </a:p>
          <a:p>
            <a:r>
              <a:rPr lang="en-US" dirty="0">
                <a:latin typeface="Tahoma" panose="020B0604030504040204" pitchFamily="34" charset="0"/>
                <a:ea typeface="Tahoma" panose="020B0604030504040204" pitchFamily="34" charset="0"/>
                <a:cs typeface="Tahoma" panose="020B0604030504040204" pitchFamily="34" charset="0"/>
              </a:rPr>
              <a:t>Having a policy doesn’t absolve you from responsibility</a:t>
            </a:r>
          </a:p>
          <a:p>
            <a:r>
              <a:rPr lang="en-US" dirty="0">
                <a:latin typeface="Tahoma" panose="020B0604030504040204" pitchFamily="34" charset="0"/>
                <a:ea typeface="Tahoma" panose="020B0604030504040204" pitchFamily="34" charset="0"/>
                <a:cs typeface="Tahoma" panose="020B0604030504040204" pitchFamily="34" charset="0"/>
              </a:rPr>
              <a:t>In the event of a breach, two common reasons for the claim being denied:</a:t>
            </a:r>
          </a:p>
          <a:p>
            <a:pPr lvl="1"/>
            <a:r>
              <a:rPr lang="en-US" dirty="0">
                <a:latin typeface="Tahoma" panose="020B0604030504040204" pitchFamily="34" charset="0"/>
                <a:ea typeface="Tahoma" panose="020B0604030504040204" pitchFamily="34" charset="0"/>
                <a:cs typeface="Tahoma" panose="020B0604030504040204" pitchFamily="34" charset="0"/>
              </a:rPr>
              <a:t>Insufficient IT Security</a:t>
            </a:r>
          </a:p>
          <a:p>
            <a:pPr lvl="1"/>
            <a:r>
              <a:rPr lang="en-US" dirty="0">
                <a:latin typeface="Tahoma" panose="020B0604030504040204" pitchFamily="34" charset="0"/>
                <a:ea typeface="Tahoma" panose="020B0604030504040204" pitchFamily="34" charset="0"/>
                <a:cs typeface="Tahoma" panose="020B0604030504040204" pitchFamily="34" charset="0"/>
              </a:rPr>
              <a:t>In the case of wire transfers, a second method of verification not used</a:t>
            </a:r>
          </a:p>
          <a:p>
            <a:r>
              <a:rPr lang="en-US" dirty="0">
                <a:latin typeface="Tahoma" panose="020B0604030504040204" pitchFamily="34" charset="0"/>
                <a:ea typeface="Tahoma" panose="020B0604030504040204" pitchFamily="34" charset="0"/>
                <a:cs typeface="Tahoma" panose="020B0604030504040204" pitchFamily="34" charset="0"/>
              </a:rPr>
              <a:t>Having a policy </a:t>
            </a:r>
            <a:r>
              <a:rPr lang="en-US" b="1" dirty="0">
                <a:latin typeface="Tahoma" panose="020B0604030504040204" pitchFamily="34" charset="0"/>
                <a:ea typeface="Tahoma" panose="020B0604030504040204" pitchFamily="34" charset="0"/>
                <a:cs typeface="Tahoma" panose="020B0604030504040204" pitchFamily="34" charset="0"/>
              </a:rPr>
              <a:t>can</a:t>
            </a:r>
            <a:r>
              <a:rPr lang="en-US" dirty="0">
                <a:latin typeface="Tahoma" panose="020B0604030504040204" pitchFamily="34" charset="0"/>
                <a:ea typeface="Tahoma" panose="020B0604030504040204" pitchFamily="34" charset="0"/>
                <a:cs typeface="Tahoma" panose="020B0604030504040204" pitchFamily="34" charset="0"/>
              </a:rPr>
              <a:t> protect you financially</a:t>
            </a:r>
          </a:p>
        </p:txBody>
      </p:sp>
    </p:spTree>
    <p:extLst>
      <p:ext uri="{BB962C8B-B14F-4D97-AF65-F5344CB8AC3E}">
        <p14:creationId xmlns:p14="http://schemas.microsoft.com/office/powerpoint/2010/main" val="11006716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group of people swimming in the water&#10;&#10;Description automatically generated">
            <a:extLst>
              <a:ext uri="{FF2B5EF4-FFF2-40B4-BE49-F238E27FC236}">
                <a16:creationId xmlns:a16="http://schemas.microsoft.com/office/drawing/2014/main" id="{52FF5D61-0554-4E57-9644-989331ACA3D7}"/>
              </a:ext>
            </a:extLst>
          </p:cNvPr>
          <p:cNvPicPr>
            <a:picLocks noChangeAspect="1"/>
          </p:cNvPicPr>
          <p:nvPr/>
        </p:nvPicPr>
        <p:blipFill>
          <a:blip r:embed="rId2"/>
          <a:stretch>
            <a:fillRect/>
          </a:stretch>
        </p:blipFill>
        <p:spPr>
          <a:xfrm>
            <a:off x="2762249" y="2102528"/>
            <a:ext cx="6667500" cy="3505200"/>
          </a:xfrm>
          <a:prstGeom prst="rect">
            <a:avLst/>
          </a:prstGeom>
        </p:spPr>
      </p:pic>
      <p:sp>
        <p:nvSpPr>
          <p:cNvPr id="2" name="TextBox 1">
            <a:extLst>
              <a:ext uri="{FF2B5EF4-FFF2-40B4-BE49-F238E27FC236}">
                <a16:creationId xmlns:a16="http://schemas.microsoft.com/office/drawing/2014/main" id="{20437AFF-D647-44DA-BDB7-7AACEA93ED40}"/>
              </a:ext>
            </a:extLst>
          </p:cNvPr>
          <p:cNvSpPr txBox="1"/>
          <p:nvPr/>
        </p:nvSpPr>
        <p:spPr>
          <a:xfrm>
            <a:off x="2105487" y="1065320"/>
            <a:ext cx="8353887" cy="861774"/>
          </a:xfrm>
          <a:prstGeom prst="rect">
            <a:avLst/>
          </a:prstGeom>
          <a:noFill/>
        </p:spPr>
        <p:txBody>
          <a:bodyPr wrap="square" rtlCol="0">
            <a:spAutoFit/>
          </a:bodyPr>
          <a:lstStyle/>
          <a:p>
            <a:pPr algn="ctr"/>
            <a:r>
              <a:rPr lang="en-US" sz="2500" dirty="0">
                <a:latin typeface="Tahoma" panose="020B0604030504040204" pitchFamily="34" charset="0"/>
                <a:ea typeface="Tahoma" panose="020B0604030504040204" pitchFamily="34" charset="0"/>
                <a:cs typeface="Tahoma" panose="020B0604030504040204" pitchFamily="34" charset="0"/>
              </a:rPr>
              <a:t>“Only when the tide goes out do you discover who’s been swimming naked.” – Warren Buffett</a:t>
            </a:r>
          </a:p>
        </p:txBody>
      </p:sp>
    </p:spTree>
    <p:extLst>
      <p:ext uri="{BB962C8B-B14F-4D97-AF65-F5344CB8AC3E}">
        <p14:creationId xmlns:p14="http://schemas.microsoft.com/office/powerpoint/2010/main" val="6579242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65423E-3695-420A-AE07-AFCB036B7AFF}"/>
              </a:ext>
            </a:extLst>
          </p:cNvPr>
          <p:cNvSpPr>
            <a:spLocks noGrp="1"/>
          </p:cNvSpPr>
          <p:nvPr>
            <p:ph type="title"/>
          </p:nvPr>
        </p:nvSpPr>
        <p:spPr/>
        <p:txBody>
          <a:bodyPr>
            <a:normAutofit/>
          </a:bodyPr>
          <a:lstStyle/>
          <a:p>
            <a:pPr algn="ctr"/>
            <a:r>
              <a:rPr lang="en-US" sz="4000" dirty="0">
                <a:latin typeface="Rockwell" panose="02060603020205020403" pitchFamily="18" charset="0"/>
              </a:rPr>
              <a:t>Let’s measure your cyber preparedness!</a:t>
            </a:r>
          </a:p>
        </p:txBody>
      </p:sp>
      <p:pic>
        <p:nvPicPr>
          <p:cNvPr id="5" name="Content Placeholder 4">
            <a:extLst>
              <a:ext uri="{FF2B5EF4-FFF2-40B4-BE49-F238E27FC236}">
                <a16:creationId xmlns:a16="http://schemas.microsoft.com/office/drawing/2014/main" id="{806D5B32-597E-4DE6-A4B3-04FBCED628CF}"/>
              </a:ext>
            </a:extLst>
          </p:cNvPr>
          <p:cNvPicPr>
            <a:picLocks noGrp="1" noChangeAspect="1"/>
          </p:cNvPicPr>
          <p:nvPr>
            <p:ph idx="1"/>
          </p:nvPr>
        </p:nvPicPr>
        <p:blipFill>
          <a:blip r:embed="rId2"/>
          <a:srcRect/>
          <a:stretch/>
        </p:blipFill>
        <p:spPr>
          <a:xfrm>
            <a:off x="3287453" y="2207678"/>
            <a:ext cx="5617094" cy="3721815"/>
          </a:xfrm>
        </p:spPr>
      </p:pic>
    </p:spTree>
    <p:extLst>
      <p:ext uri="{BB962C8B-B14F-4D97-AF65-F5344CB8AC3E}">
        <p14:creationId xmlns:p14="http://schemas.microsoft.com/office/powerpoint/2010/main" val="7576060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F636FE-312E-4283-9ABD-D783CD3E33A8}"/>
              </a:ext>
            </a:extLst>
          </p:cNvPr>
          <p:cNvSpPr>
            <a:spLocks noGrp="1"/>
          </p:cNvSpPr>
          <p:nvPr>
            <p:ph type="title"/>
          </p:nvPr>
        </p:nvSpPr>
        <p:spPr>
          <a:xfrm>
            <a:off x="1422261" y="545977"/>
            <a:ext cx="9905998" cy="1478570"/>
          </a:xfrm>
        </p:spPr>
        <p:txBody>
          <a:bodyPr>
            <a:normAutofit/>
          </a:bodyPr>
          <a:lstStyle/>
          <a:p>
            <a:pPr algn="ctr"/>
            <a:r>
              <a:rPr lang="en-US" sz="4000" dirty="0">
                <a:latin typeface="Rockwell" panose="02060603020205020403" pitchFamily="18" charset="0"/>
              </a:rPr>
              <a:t>Questions for associations</a:t>
            </a:r>
          </a:p>
        </p:txBody>
      </p:sp>
      <p:sp>
        <p:nvSpPr>
          <p:cNvPr id="3" name="Content Placeholder 2">
            <a:extLst>
              <a:ext uri="{FF2B5EF4-FFF2-40B4-BE49-F238E27FC236}">
                <a16:creationId xmlns:a16="http://schemas.microsoft.com/office/drawing/2014/main" id="{36924D51-305A-4C34-9BB6-C24DAAF6D794}"/>
              </a:ext>
            </a:extLst>
          </p:cNvPr>
          <p:cNvSpPr>
            <a:spLocks noGrp="1"/>
          </p:cNvSpPr>
          <p:nvPr>
            <p:ph idx="1"/>
          </p:nvPr>
        </p:nvSpPr>
        <p:spPr>
          <a:xfrm>
            <a:off x="2405849" y="1828801"/>
            <a:ext cx="9064101" cy="4483222"/>
          </a:xfrm>
        </p:spPr>
        <p:txBody>
          <a:bodyPr>
            <a:normAutofit/>
          </a:bodyPr>
          <a:lstStyle/>
          <a:p>
            <a:pPr marL="342900" marR="0" lvl="0" indent="-342900">
              <a:lnSpc>
                <a:spcPct val="107000"/>
              </a:lnSpc>
              <a:spcBef>
                <a:spcPts val="0"/>
              </a:spcBef>
              <a:spcAft>
                <a:spcPts val="0"/>
              </a:spcAft>
              <a:buFont typeface="Symbol" panose="05050102010706020507" pitchFamily="18" charset="2"/>
              <a:buChar char=""/>
            </a:pPr>
            <a:r>
              <a:rPr lang="en-US" sz="2700" dirty="0">
                <a:latin typeface="Tahoma" panose="020B0604030504040204" pitchFamily="34" charset="0"/>
                <a:ea typeface="Tahoma" panose="020B0604030504040204" pitchFamily="34" charset="0"/>
                <a:cs typeface="Tahoma" panose="020B0604030504040204" pitchFamily="34" charset="0"/>
              </a:rPr>
              <a:t>What information security &amp; privacy policies and controls do you have in place already? </a:t>
            </a:r>
          </a:p>
          <a:p>
            <a:pPr marL="342900" marR="0" lvl="0" indent="-342900">
              <a:lnSpc>
                <a:spcPct val="107000"/>
              </a:lnSpc>
              <a:spcBef>
                <a:spcPts val="0"/>
              </a:spcBef>
              <a:spcAft>
                <a:spcPts val="0"/>
              </a:spcAft>
              <a:buFont typeface="Symbol" panose="05050102010706020507" pitchFamily="18" charset="2"/>
              <a:buChar char=""/>
            </a:pPr>
            <a:r>
              <a:rPr lang="en-US" sz="2700" dirty="0">
                <a:latin typeface="Tahoma" panose="020B0604030504040204" pitchFamily="34" charset="0"/>
                <a:ea typeface="Tahoma" panose="020B0604030504040204" pitchFamily="34" charset="0"/>
                <a:cs typeface="Tahoma" panose="020B0604030504040204" pitchFamily="34" charset="0"/>
              </a:rPr>
              <a:t>Do you require employees to follow written computer and information systems policies and procedures? </a:t>
            </a:r>
          </a:p>
          <a:p>
            <a:pPr marL="342900" marR="0" lvl="0" indent="-342900">
              <a:lnSpc>
                <a:spcPct val="107000"/>
              </a:lnSpc>
              <a:spcBef>
                <a:spcPts val="0"/>
              </a:spcBef>
              <a:spcAft>
                <a:spcPts val="0"/>
              </a:spcAft>
              <a:buFont typeface="Symbol" panose="05050102010706020507" pitchFamily="18" charset="2"/>
              <a:buChar char=""/>
            </a:pPr>
            <a:r>
              <a:rPr lang="en-US" sz="2700" dirty="0">
                <a:latin typeface="Tahoma" panose="020B0604030504040204" pitchFamily="34" charset="0"/>
                <a:ea typeface="Tahoma" panose="020B0604030504040204" pitchFamily="34" charset="0"/>
                <a:cs typeface="Tahoma" panose="020B0604030504040204" pitchFamily="34" charset="0"/>
              </a:rPr>
              <a:t>Do you have firewall protection? Antivirus protection? </a:t>
            </a:r>
          </a:p>
          <a:p>
            <a:pPr marL="342900" marR="0" lvl="0" indent="-342900">
              <a:lnSpc>
                <a:spcPct val="107000"/>
              </a:lnSpc>
              <a:spcBef>
                <a:spcPts val="0"/>
              </a:spcBef>
              <a:spcAft>
                <a:spcPts val="800"/>
              </a:spcAft>
              <a:buFont typeface="Symbol" panose="05050102010706020507" pitchFamily="18" charset="2"/>
              <a:buChar char=""/>
            </a:pPr>
            <a:r>
              <a:rPr lang="en-US" sz="2700" dirty="0">
                <a:latin typeface="Tahoma" panose="020B0604030504040204" pitchFamily="34" charset="0"/>
                <a:ea typeface="Tahoma" panose="020B0604030504040204" pitchFamily="34" charset="0"/>
                <a:cs typeface="Tahoma" panose="020B0604030504040204" pitchFamily="34" charset="0"/>
              </a:rPr>
              <a:t>Do you terminate all computer access &amp; user accounts as part of the regular exit process when an employee leaves </a:t>
            </a:r>
            <a:r>
              <a:rPr lang="en-US" sz="2700" b="1" i="1" dirty="0">
                <a:latin typeface="Tahoma" panose="020B0604030504040204" pitchFamily="34" charset="0"/>
                <a:ea typeface="Tahoma" panose="020B0604030504040204" pitchFamily="34" charset="0"/>
                <a:cs typeface="Tahoma" panose="020B0604030504040204" pitchFamily="34" charset="0"/>
              </a:rPr>
              <a:t>or</a:t>
            </a:r>
            <a:r>
              <a:rPr lang="en-US" sz="2700" dirty="0">
                <a:latin typeface="Tahoma" panose="020B0604030504040204" pitchFamily="34" charset="0"/>
                <a:ea typeface="Tahoma" panose="020B0604030504040204" pitchFamily="34" charset="0"/>
                <a:cs typeface="Tahoma" panose="020B0604030504040204" pitchFamily="34" charset="0"/>
              </a:rPr>
              <a:t> when a third-party contractor no longer provides the contracted services? </a:t>
            </a:r>
          </a:p>
        </p:txBody>
      </p:sp>
    </p:spTree>
    <p:extLst>
      <p:ext uri="{BB962C8B-B14F-4D97-AF65-F5344CB8AC3E}">
        <p14:creationId xmlns:p14="http://schemas.microsoft.com/office/powerpoint/2010/main" val="3947888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F636FE-312E-4283-9ABD-D783CD3E33A8}"/>
              </a:ext>
            </a:extLst>
          </p:cNvPr>
          <p:cNvSpPr>
            <a:spLocks noGrp="1"/>
          </p:cNvSpPr>
          <p:nvPr>
            <p:ph type="title"/>
          </p:nvPr>
        </p:nvSpPr>
        <p:spPr>
          <a:xfrm>
            <a:off x="1441311" y="545977"/>
            <a:ext cx="9905998" cy="1478570"/>
          </a:xfrm>
        </p:spPr>
        <p:txBody>
          <a:bodyPr>
            <a:normAutofit/>
          </a:bodyPr>
          <a:lstStyle/>
          <a:p>
            <a:pPr algn="ctr"/>
            <a:r>
              <a:rPr lang="en-US" sz="4000" dirty="0">
                <a:latin typeface="Rockwell" panose="02060603020205020403" pitchFamily="18" charset="0"/>
              </a:rPr>
              <a:t>Questions for associations</a:t>
            </a:r>
          </a:p>
        </p:txBody>
      </p:sp>
      <p:sp>
        <p:nvSpPr>
          <p:cNvPr id="3" name="Content Placeholder 2">
            <a:extLst>
              <a:ext uri="{FF2B5EF4-FFF2-40B4-BE49-F238E27FC236}">
                <a16:creationId xmlns:a16="http://schemas.microsoft.com/office/drawing/2014/main" id="{36924D51-305A-4C34-9BB6-C24DAAF6D794}"/>
              </a:ext>
            </a:extLst>
          </p:cNvPr>
          <p:cNvSpPr>
            <a:spLocks noGrp="1"/>
          </p:cNvSpPr>
          <p:nvPr>
            <p:ph idx="1"/>
          </p:nvPr>
        </p:nvSpPr>
        <p:spPr>
          <a:xfrm>
            <a:off x="2521258" y="1828801"/>
            <a:ext cx="8948692" cy="4483222"/>
          </a:xfrm>
        </p:spPr>
        <p:txBody>
          <a:bodyPr>
            <a:normAutofit/>
          </a:bodyPr>
          <a:lstStyle/>
          <a:p>
            <a:pPr marL="342900" marR="0" lvl="0" indent="-342900">
              <a:lnSpc>
                <a:spcPct val="107000"/>
              </a:lnSpc>
              <a:spcBef>
                <a:spcPts val="0"/>
              </a:spcBef>
              <a:spcAft>
                <a:spcPts val="0"/>
              </a:spcAft>
              <a:buFont typeface="Symbol" panose="05050102010706020507" pitchFamily="18" charset="2"/>
              <a:buChar char=""/>
            </a:pPr>
            <a:r>
              <a:rPr lang="en-US" sz="2700" dirty="0">
                <a:latin typeface="Tahoma" panose="020B0604030504040204" pitchFamily="34" charset="0"/>
                <a:ea typeface="Tahoma" panose="020B0604030504040204" pitchFamily="34" charset="0"/>
                <a:cs typeface="Tahoma" panose="020B0604030504040204" pitchFamily="34" charset="0"/>
              </a:rPr>
              <a:t>Do you have and enforce policies about internal and external data encryption? </a:t>
            </a:r>
          </a:p>
          <a:p>
            <a:pPr marL="342900" marR="0" lvl="0" indent="-342900">
              <a:lnSpc>
                <a:spcPct val="107000"/>
              </a:lnSpc>
              <a:spcBef>
                <a:spcPts val="0"/>
              </a:spcBef>
              <a:spcAft>
                <a:spcPts val="0"/>
              </a:spcAft>
              <a:buFont typeface="Symbol" panose="05050102010706020507" pitchFamily="18" charset="2"/>
              <a:buChar char=""/>
            </a:pPr>
            <a:r>
              <a:rPr lang="en-US" sz="2700" dirty="0">
                <a:latin typeface="Tahoma" panose="020B0604030504040204" pitchFamily="34" charset="0"/>
                <a:ea typeface="Tahoma" panose="020B0604030504040204" pitchFamily="34" charset="0"/>
                <a:cs typeface="Tahoma" panose="020B0604030504040204" pitchFamily="34" charset="0"/>
              </a:rPr>
              <a:t>Are your employees’ personal devices and laptops secured? What data is stored on those devices and is it encrypted? </a:t>
            </a:r>
          </a:p>
          <a:p>
            <a:pPr marL="342900" marR="0" lvl="0" indent="-342900">
              <a:lnSpc>
                <a:spcPct val="107000"/>
              </a:lnSpc>
              <a:spcBef>
                <a:spcPts val="0"/>
              </a:spcBef>
              <a:spcAft>
                <a:spcPts val="0"/>
              </a:spcAft>
              <a:buFont typeface="Symbol" panose="05050102010706020507" pitchFamily="18" charset="2"/>
              <a:buChar char=""/>
            </a:pPr>
            <a:r>
              <a:rPr lang="en-US" sz="2700" dirty="0">
                <a:latin typeface="Tahoma" panose="020B0604030504040204" pitchFamily="34" charset="0"/>
                <a:ea typeface="Tahoma" panose="020B0604030504040204" pitchFamily="34" charset="0"/>
                <a:cs typeface="Tahoma" panose="020B0604030504040204" pitchFamily="34" charset="0"/>
              </a:rPr>
              <a:t>What do you utilize for backing up your data? </a:t>
            </a:r>
          </a:p>
          <a:p>
            <a:pPr marL="342900" marR="0" lvl="0" indent="-342900">
              <a:lnSpc>
                <a:spcPct val="107000"/>
              </a:lnSpc>
              <a:spcBef>
                <a:spcPts val="0"/>
              </a:spcBef>
              <a:spcAft>
                <a:spcPts val="0"/>
              </a:spcAft>
              <a:buFont typeface="Symbol" panose="05050102010706020507" pitchFamily="18" charset="2"/>
              <a:buChar char=""/>
            </a:pPr>
            <a:r>
              <a:rPr lang="en-US" sz="2700" dirty="0">
                <a:latin typeface="Tahoma" panose="020B0604030504040204" pitchFamily="34" charset="0"/>
                <a:ea typeface="Tahoma" panose="020B0604030504040204" pitchFamily="34" charset="0"/>
                <a:cs typeface="Tahoma" panose="020B0604030504040204" pitchFamily="34" charset="0"/>
              </a:rPr>
              <a:t>Do you have a process to review all content prior to posting on online? </a:t>
            </a:r>
          </a:p>
          <a:p>
            <a:pPr marL="342900" marR="0" lvl="0" indent="-342900">
              <a:lnSpc>
                <a:spcPct val="107000"/>
              </a:lnSpc>
              <a:spcBef>
                <a:spcPts val="0"/>
              </a:spcBef>
              <a:spcAft>
                <a:spcPts val="0"/>
              </a:spcAft>
              <a:buFont typeface="Symbol" panose="05050102010706020507" pitchFamily="18" charset="2"/>
              <a:buChar char=""/>
            </a:pPr>
            <a:r>
              <a:rPr lang="en-US" sz="2700" dirty="0">
                <a:latin typeface="Tahoma" panose="020B0604030504040204" pitchFamily="34" charset="0"/>
                <a:ea typeface="Tahoma" panose="020B0604030504040204" pitchFamily="34" charset="0"/>
                <a:cs typeface="Tahoma" panose="020B0604030504040204" pitchFamily="34" charset="0"/>
              </a:rPr>
              <a:t>Do you screen your content for trademarks or service marks?</a:t>
            </a:r>
          </a:p>
        </p:txBody>
      </p:sp>
    </p:spTree>
    <p:extLst>
      <p:ext uri="{BB962C8B-B14F-4D97-AF65-F5344CB8AC3E}">
        <p14:creationId xmlns:p14="http://schemas.microsoft.com/office/powerpoint/2010/main" val="2267293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F636FE-312E-4283-9ABD-D783CD3E33A8}"/>
              </a:ext>
            </a:extLst>
          </p:cNvPr>
          <p:cNvSpPr>
            <a:spLocks noGrp="1"/>
          </p:cNvSpPr>
          <p:nvPr>
            <p:ph type="title"/>
          </p:nvPr>
        </p:nvSpPr>
        <p:spPr>
          <a:xfrm>
            <a:off x="1441311" y="545977"/>
            <a:ext cx="9905998" cy="1478570"/>
          </a:xfrm>
        </p:spPr>
        <p:txBody>
          <a:bodyPr>
            <a:normAutofit/>
          </a:bodyPr>
          <a:lstStyle/>
          <a:p>
            <a:pPr algn="ctr"/>
            <a:r>
              <a:rPr lang="en-US" sz="4000" dirty="0">
                <a:latin typeface="Rockwell" panose="02060603020205020403" pitchFamily="18" charset="0"/>
              </a:rPr>
              <a:t>Questions for individuals</a:t>
            </a:r>
          </a:p>
        </p:txBody>
      </p:sp>
      <p:sp>
        <p:nvSpPr>
          <p:cNvPr id="3" name="Content Placeholder 2">
            <a:extLst>
              <a:ext uri="{FF2B5EF4-FFF2-40B4-BE49-F238E27FC236}">
                <a16:creationId xmlns:a16="http://schemas.microsoft.com/office/drawing/2014/main" id="{36924D51-305A-4C34-9BB6-C24DAAF6D794}"/>
              </a:ext>
            </a:extLst>
          </p:cNvPr>
          <p:cNvSpPr>
            <a:spLocks noGrp="1"/>
          </p:cNvSpPr>
          <p:nvPr>
            <p:ph idx="1"/>
          </p:nvPr>
        </p:nvSpPr>
        <p:spPr>
          <a:xfrm>
            <a:off x="2521258" y="1828801"/>
            <a:ext cx="8948692" cy="4483222"/>
          </a:xfrm>
        </p:spPr>
        <p:txBody>
          <a:bodyPr>
            <a:normAutofit/>
          </a:bodyPr>
          <a:lstStyle/>
          <a:p>
            <a:pPr marL="342900" marR="0" lvl="0" indent="-342900">
              <a:lnSpc>
                <a:spcPct val="107000"/>
              </a:lnSpc>
              <a:spcBef>
                <a:spcPts val="0"/>
              </a:spcBef>
              <a:spcAft>
                <a:spcPts val="0"/>
              </a:spcAft>
              <a:buFont typeface="Symbol" panose="05050102010706020507" pitchFamily="18" charset="2"/>
              <a:buChar char=""/>
            </a:pPr>
            <a:r>
              <a:rPr lang="en-US" sz="2700" dirty="0">
                <a:latin typeface="Tahoma" panose="020B0604030504040204" pitchFamily="34" charset="0"/>
                <a:ea typeface="Tahoma" panose="020B0604030504040204" pitchFamily="34" charset="0"/>
                <a:cs typeface="Tahoma" panose="020B0604030504040204" pitchFamily="34" charset="0"/>
              </a:rPr>
              <a:t>Do you use complex passwords and change them frequently?</a:t>
            </a:r>
          </a:p>
          <a:p>
            <a:pPr marL="342900" marR="0" lvl="0" indent="-342900">
              <a:lnSpc>
                <a:spcPct val="107000"/>
              </a:lnSpc>
              <a:spcBef>
                <a:spcPts val="0"/>
              </a:spcBef>
              <a:spcAft>
                <a:spcPts val="0"/>
              </a:spcAft>
              <a:buFont typeface="Symbol" panose="05050102010706020507" pitchFamily="18" charset="2"/>
              <a:buChar char=""/>
            </a:pPr>
            <a:r>
              <a:rPr lang="en-US" sz="2700" dirty="0">
                <a:latin typeface="Tahoma" panose="020B0604030504040204" pitchFamily="34" charset="0"/>
                <a:ea typeface="Tahoma" panose="020B0604030504040204" pitchFamily="34" charset="0"/>
                <a:cs typeface="Tahoma" panose="020B0604030504040204" pitchFamily="34" charset="0"/>
              </a:rPr>
              <a:t>Do you protect your own personal data? Encrypted?</a:t>
            </a:r>
          </a:p>
          <a:p>
            <a:pPr marL="342900" marR="0" lvl="0" indent="-342900">
              <a:lnSpc>
                <a:spcPct val="107000"/>
              </a:lnSpc>
              <a:spcBef>
                <a:spcPts val="0"/>
              </a:spcBef>
              <a:spcAft>
                <a:spcPts val="0"/>
              </a:spcAft>
              <a:buFont typeface="Symbol" panose="05050102010706020507" pitchFamily="18" charset="2"/>
              <a:buChar char=""/>
            </a:pPr>
            <a:r>
              <a:rPr lang="en-US" sz="2700" dirty="0">
                <a:latin typeface="Tahoma" panose="020B0604030504040204" pitchFamily="34" charset="0"/>
                <a:ea typeface="Tahoma" panose="020B0604030504040204" pitchFamily="34" charset="0"/>
                <a:cs typeface="Tahoma" panose="020B0604030504040204" pitchFamily="34" charset="0"/>
              </a:rPr>
              <a:t>Do you backup your devices regularly (or automatically)?</a:t>
            </a:r>
          </a:p>
          <a:p>
            <a:pPr marL="342900" marR="0" lvl="0" indent="-342900">
              <a:lnSpc>
                <a:spcPct val="107000"/>
              </a:lnSpc>
              <a:spcBef>
                <a:spcPts val="0"/>
              </a:spcBef>
              <a:spcAft>
                <a:spcPts val="0"/>
              </a:spcAft>
              <a:buFont typeface="Symbol" panose="05050102010706020507" pitchFamily="18" charset="2"/>
              <a:buChar char=""/>
            </a:pPr>
            <a:r>
              <a:rPr lang="en-US" sz="2700" dirty="0">
                <a:latin typeface="Tahoma" panose="020B0604030504040204" pitchFamily="34" charset="0"/>
                <a:ea typeface="Tahoma" panose="020B0604030504040204" pitchFamily="34" charset="0"/>
                <a:cs typeface="Tahoma" panose="020B0604030504040204" pitchFamily="34" charset="0"/>
              </a:rPr>
              <a:t>Are you mindful of open network wi-fi areas?</a:t>
            </a:r>
          </a:p>
          <a:p>
            <a:pPr marL="342900" marR="0" lvl="0" indent="-342900">
              <a:lnSpc>
                <a:spcPct val="107000"/>
              </a:lnSpc>
              <a:spcBef>
                <a:spcPts val="0"/>
              </a:spcBef>
              <a:spcAft>
                <a:spcPts val="0"/>
              </a:spcAft>
              <a:buFont typeface="Symbol" panose="05050102010706020507" pitchFamily="18" charset="2"/>
              <a:buChar char=""/>
            </a:pPr>
            <a:r>
              <a:rPr lang="en-US" sz="2700" dirty="0">
                <a:latin typeface="Tahoma" panose="020B0604030504040204" pitchFamily="34" charset="0"/>
                <a:ea typeface="Tahoma" panose="020B0604030504040204" pitchFamily="34" charset="0"/>
                <a:cs typeface="Tahoma" panose="020B0604030504040204" pitchFamily="34" charset="0"/>
              </a:rPr>
              <a:t>Do you limit the data you store on personal devices?</a:t>
            </a:r>
          </a:p>
        </p:txBody>
      </p:sp>
    </p:spTree>
    <p:extLst>
      <p:ext uri="{BB962C8B-B14F-4D97-AF65-F5344CB8AC3E}">
        <p14:creationId xmlns:p14="http://schemas.microsoft.com/office/powerpoint/2010/main" val="3375624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F636FE-312E-4283-9ABD-D783CD3E33A8}"/>
              </a:ext>
            </a:extLst>
          </p:cNvPr>
          <p:cNvSpPr>
            <a:spLocks noGrp="1"/>
          </p:cNvSpPr>
          <p:nvPr>
            <p:ph type="title"/>
          </p:nvPr>
        </p:nvSpPr>
        <p:spPr>
          <a:xfrm>
            <a:off x="812939" y="568171"/>
            <a:ext cx="9905998" cy="1478570"/>
          </a:xfrm>
        </p:spPr>
        <p:txBody>
          <a:bodyPr>
            <a:normAutofit/>
          </a:bodyPr>
          <a:lstStyle/>
          <a:p>
            <a:pPr algn="ctr"/>
            <a:r>
              <a:rPr lang="en-US" sz="4000" dirty="0">
                <a:latin typeface="Rockwell" panose="02060603020205020403" pitchFamily="18" charset="0"/>
              </a:rPr>
              <a:t>Where do you go from here?</a:t>
            </a:r>
          </a:p>
        </p:txBody>
      </p:sp>
      <p:sp>
        <p:nvSpPr>
          <p:cNvPr id="3" name="Content Placeholder 2">
            <a:extLst>
              <a:ext uri="{FF2B5EF4-FFF2-40B4-BE49-F238E27FC236}">
                <a16:creationId xmlns:a16="http://schemas.microsoft.com/office/drawing/2014/main" id="{36924D51-305A-4C34-9BB6-C24DAAF6D794}"/>
              </a:ext>
            </a:extLst>
          </p:cNvPr>
          <p:cNvSpPr>
            <a:spLocks noGrp="1"/>
          </p:cNvSpPr>
          <p:nvPr>
            <p:ph idx="1"/>
          </p:nvPr>
        </p:nvSpPr>
        <p:spPr>
          <a:xfrm>
            <a:off x="2405849" y="1828801"/>
            <a:ext cx="8149701" cy="4483222"/>
          </a:xfrm>
        </p:spPr>
        <p:txBody>
          <a:bodyPr>
            <a:normAutofit/>
          </a:bodyPr>
          <a:lstStyle/>
          <a:p>
            <a:r>
              <a:rPr lang="en-US" dirty="0">
                <a:latin typeface="Tahoma" panose="020B0604030504040204" pitchFamily="34" charset="0"/>
                <a:ea typeface="Tahoma" panose="020B0604030504040204" pitchFamily="34" charset="0"/>
                <a:cs typeface="Tahoma" panose="020B0604030504040204" pitchFamily="34" charset="0"/>
              </a:rPr>
              <a:t>Audit yourself if you have not already done so</a:t>
            </a:r>
          </a:p>
          <a:p>
            <a:r>
              <a:rPr lang="en-US" dirty="0">
                <a:latin typeface="Tahoma" panose="020B0604030504040204" pitchFamily="34" charset="0"/>
                <a:ea typeface="Tahoma" panose="020B0604030504040204" pitchFamily="34" charset="0"/>
                <a:cs typeface="Tahoma" panose="020B0604030504040204" pitchFamily="34" charset="0"/>
              </a:rPr>
              <a:t>Address operational risks</a:t>
            </a:r>
          </a:p>
          <a:p>
            <a:r>
              <a:rPr lang="en-US" dirty="0">
                <a:latin typeface="Tahoma" panose="020B0604030504040204" pitchFamily="34" charset="0"/>
                <a:ea typeface="Tahoma" panose="020B0604030504040204" pitchFamily="34" charset="0"/>
                <a:cs typeface="Tahoma" panose="020B0604030504040204" pitchFamily="34" charset="0"/>
              </a:rPr>
              <a:t>Examine business continuity plan</a:t>
            </a:r>
          </a:p>
          <a:p>
            <a:r>
              <a:rPr lang="en-US">
                <a:latin typeface="Tahoma" panose="020B0604030504040204" pitchFamily="34" charset="0"/>
                <a:ea typeface="Tahoma" panose="020B0604030504040204" pitchFamily="34" charset="0"/>
                <a:cs typeface="Tahoma" panose="020B0604030504040204" pitchFamily="34" charset="0"/>
              </a:rPr>
              <a:t>Train </a:t>
            </a:r>
            <a:r>
              <a:rPr lang="en-US" dirty="0">
                <a:latin typeface="Tahoma" panose="020B0604030504040204" pitchFamily="34" charset="0"/>
                <a:ea typeface="Tahoma" panose="020B0604030504040204" pitchFamily="34" charset="0"/>
                <a:cs typeface="Tahoma" panose="020B0604030504040204" pitchFamily="34" charset="0"/>
              </a:rPr>
              <a:t>and empower employees</a:t>
            </a:r>
          </a:p>
          <a:p>
            <a:r>
              <a:rPr lang="en-US" dirty="0">
                <a:latin typeface="Tahoma" panose="020B0604030504040204" pitchFamily="34" charset="0"/>
                <a:ea typeface="Tahoma" panose="020B0604030504040204" pitchFamily="34" charset="0"/>
                <a:cs typeface="Tahoma" panose="020B0604030504040204" pitchFamily="34" charset="0"/>
              </a:rPr>
              <a:t>Routinely monitor yourself &amp; re-evaluate when needed</a:t>
            </a:r>
          </a:p>
        </p:txBody>
      </p:sp>
    </p:spTree>
    <p:extLst>
      <p:ext uri="{BB962C8B-B14F-4D97-AF65-F5344CB8AC3E}">
        <p14:creationId xmlns:p14="http://schemas.microsoft.com/office/powerpoint/2010/main" val="385509490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F636FE-312E-4283-9ABD-D783CD3E33A8}"/>
              </a:ext>
            </a:extLst>
          </p:cNvPr>
          <p:cNvSpPr>
            <a:spLocks noGrp="1"/>
          </p:cNvSpPr>
          <p:nvPr>
            <p:ph type="title"/>
          </p:nvPr>
        </p:nvSpPr>
        <p:spPr>
          <a:xfrm>
            <a:off x="812939" y="568171"/>
            <a:ext cx="9905998" cy="1478570"/>
          </a:xfrm>
        </p:spPr>
        <p:txBody>
          <a:bodyPr>
            <a:normAutofit/>
          </a:bodyPr>
          <a:lstStyle/>
          <a:p>
            <a:pPr algn="ctr"/>
            <a:r>
              <a:rPr lang="en-US" sz="4000">
                <a:latin typeface="Rockwell" panose="02060603020205020403" pitchFamily="18" charset="0"/>
              </a:rPr>
              <a:t>Thanks for your time today</a:t>
            </a:r>
            <a:endParaRPr lang="en-US" sz="4000" dirty="0">
              <a:latin typeface="Rockwell" panose="02060603020205020403" pitchFamily="18" charset="0"/>
            </a:endParaRPr>
          </a:p>
        </p:txBody>
      </p:sp>
      <p:sp>
        <p:nvSpPr>
          <p:cNvPr id="3" name="Content Placeholder 2">
            <a:extLst>
              <a:ext uri="{FF2B5EF4-FFF2-40B4-BE49-F238E27FC236}">
                <a16:creationId xmlns:a16="http://schemas.microsoft.com/office/drawing/2014/main" id="{36924D51-305A-4C34-9BB6-C24DAAF6D794}"/>
              </a:ext>
            </a:extLst>
          </p:cNvPr>
          <p:cNvSpPr>
            <a:spLocks noGrp="1"/>
          </p:cNvSpPr>
          <p:nvPr>
            <p:ph idx="1"/>
          </p:nvPr>
        </p:nvSpPr>
        <p:spPr>
          <a:xfrm>
            <a:off x="1473063" y="1802168"/>
            <a:ext cx="6045693" cy="2405848"/>
          </a:xfrm>
        </p:spPr>
        <p:txBody>
          <a:bodyPr>
            <a:normAutofit/>
          </a:bodyPr>
          <a:lstStyle/>
          <a:p>
            <a:pPr marL="0" indent="0">
              <a:buNone/>
            </a:pPr>
            <a:r>
              <a:rPr lang="en-US">
                <a:latin typeface="Tahoma" panose="020B0604030504040204" pitchFamily="34" charset="0"/>
                <a:ea typeface="Tahoma" panose="020B0604030504040204" pitchFamily="34" charset="0"/>
                <a:cs typeface="Tahoma" panose="020B0604030504040204" pitchFamily="34" charset="0"/>
              </a:rPr>
              <a:t>Contact us at: </a:t>
            </a:r>
            <a:r>
              <a:rPr lang="en-US">
                <a:latin typeface="Tahoma" panose="020B0604030504040204" pitchFamily="34" charset="0"/>
                <a:ea typeface="Tahoma" panose="020B0604030504040204" pitchFamily="34" charset="0"/>
                <a:cs typeface="Tahoma" panose="020B0604030504040204" pitchFamily="34" charset="0"/>
                <a:hlinkClick r:id="rId2"/>
              </a:rPr>
              <a:t>www.thehaneycompany.com</a:t>
            </a:r>
            <a:endParaRPr lang="en-US">
              <a:latin typeface="Tahoma" panose="020B0604030504040204" pitchFamily="34" charset="0"/>
              <a:ea typeface="Tahoma" panose="020B0604030504040204" pitchFamily="34" charset="0"/>
              <a:cs typeface="Tahoma" panose="020B0604030504040204" pitchFamily="34" charset="0"/>
            </a:endParaRPr>
          </a:p>
          <a:p>
            <a:pPr marL="0" indent="0">
              <a:buNone/>
            </a:pPr>
            <a:r>
              <a:rPr lang="en-US">
                <a:latin typeface="Tahoma" panose="020B0604030504040204" pitchFamily="34" charset="0"/>
                <a:ea typeface="Tahoma" panose="020B0604030504040204" pitchFamily="34" charset="0"/>
                <a:cs typeface="Tahoma" panose="020B0604030504040204" pitchFamily="34" charset="0"/>
              </a:rPr>
              <a:t>Phone: 301-593-0600</a:t>
            </a:r>
          </a:p>
          <a:p>
            <a:pPr marL="0" indent="0">
              <a:buNone/>
            </a:pPr>
            <a:r>
              <a:rPr lang="en-US">
                <a:latin typeface="Tahoma" panose="020B0604030504040204" pitchFamily="34" charset="0"/>
                <a:ea typeface="Tahoma" panose="020B0604030504040204" pitchFamily="34" charset="0"/>
                <a:cs typeface="Tahoma" panose="020B0604030504040204" pitchFamily="34" charset="0"/>
              </a:rPr>
              <a:t>Email: </a:t>
            </a:r>
            <a:r>
              <a:rPr lang="en-US">
                <a:latin typeface="Tahoma" panose="020B0604030504040204" pitchFamily="34" charset="0"/>
                <a:ea typeface="Tahoma" panose="020B0604030504040204" pitchFamily="34" charset="0"/>
                <a:cs typeface="Tahoma" panose="020B0604030504040204" pitchFamily="34" charset="0"/>
                <a:hlinkClick r:id="rId3"/>
              </a:rPr>
              <a:t>bhaney@thehaneycompany.com</a:t>
            </a:r>
            <a:r>
              <a:rPr lang="en-US">
                <a:latin typeface="Tahoma" panose="020B0604030504040204" pitchFamily="34" charset="0"/>
                <a:ea typeface="Tahoma" panose="020B0604030504040204" pitchFamily="34" charset="0"/>
                <a:cs typeface="Tahoma" panose="020B0604030504040204" pitchFamily="34" charset="0"/>
              </a:rPr>
              <a:t> </a:t>
            </a:r>
          </a:p>
          <a:p>
            <a:pPr marL="0" indent="0">
              <a:buNone/>
            </a:pPr>
            <a:r>
              <a:rPr lang="en-US">
                <a:latin typeface="Tahoma" panose="020B0604030504040204" pitchFamily="34" charset="0"/>
                <a:ea typeface="Tahoma" panose="020B0604030504040204" pitchFamily="34" charset="0"/>
                <a:cs typeface="Tahoma" panose="020B0604030504040204" pitchFamily="34" charset="0"/>
              </a:rPr>
              <a:t>Twitter: @thehaneycompany</a:t>
            </a:r>
            <a:endParaRPr lang="en-US" dirty="0">
              <a:latin typeface="Tahoma" panose="020B0604030504040204" pitchFamily="34" charset="0"/>
              <a:ea typeface="Tahoma" panose="020B0604030504040204" pitchFamily="34" charset="0"/>
              <a:cs typeface="Tahoma" panose="020B0604030504040204" pitchFamily="34" charset="0"/>
            </a:endParaRPr>
          </a:p>
        </p:txBody>
      </p:sp>
      <p:pic>
        <p:nvPicPr>
          <p:cNvPr id="5" name="Picture 4" descr="A close up of a womans face&#10;&#10;Description automatically generated">
            <a:extLst>
              <a:ext uri="{FF2B5EF4-FFF2-40B4-BE49-F238E27FC236}">
                <a16:creationId xmlns:a16="http://schemas.microsoft.com/office/drawing/2014/main" id="{4A57344E-07DD-4856-AB60-F3C910508AFD}"/>
              </a:ext>
            </a:extLst>
          </p:cNvPr>
          <p:cNvPicPr>
            <a:picLocks noChangeAspect="1"/>
          </p:cNvPicPr>
          <p:nvPr/>
        </p:nvPicPr>
        <p:blipFill>
          <a:blip r:embed="rId4"/>
          <a:stretch>
            <a:fillRect/>
          </a:stretch>
        </p:blipFill>
        <p:spPr>
          <a:xfrm>
            <a:off x="7887224" y="1802168"/>
            <a:ext cx="3035300" cy="4038600"/>
          </a:xfrm>
          <a:prstGeom prst="rect">
            <a:avLst/>
          </a:prstGeom>
        </p:spPr>
      </p:pic>
    </p:spTree>
    <p:extLst>
      <p:ext uri="{BB962C8B-B14F-4D97-AF65-F5344CB8AC3E}">
        <p14:creationId xmlns:p14="http://schemas.microsoft.com/office/powerpoint/2010/main" val="22096733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DDBE09-6161-4450-9AC7-39197BE92EFB}"/>
              </a:ext>
            </a:extLst>
          </p:cNvPr>
          <p:cNvSpPr>
            <a:spLocks noGrp="1"/>
          </p:cNvSpPr>
          <p:nvPr>
            <p:ph type="title"/>
          </p:nvPr>
        </p:nvSpPr>
        <p:spPr>
          <a:xfrm>
            <a:off x="1524000" y="1122362"/>
            <a:ext cx="9144000" cy="626539"/>
          </a:xfrm>
        </p:spPr>
        <p:txBody>
          <a:bodyPr vert="horz" lIns="91440" tIns="45720" rIns="91440" bIns="45720" rtlCol="0" anchor="b">
            <a:normAutofit/>
          </a:bodyPr>
          <a:lstStyle/>
          <a:p>
            <a:pPr algn="ctr" defTabSz="914400"/>
            <a:r>
              <a:rPr lang="en-US" dirty="0"/>
              <a:t>Disclaimer</a:t>
            </a:r>
          </a:p>
        </p:txBody>
      </p:sp>
      <p:sp>
        <p:nvSpPr>
          <p:cNvPr id="3" name="Text Placeholder 2">
            <a:extLst>
              <a:ext uri="{FF2B5EF4-FFF2-40B4-BE49-F238E27FC236}">
                <a16:creationId xmlns:a16="http://schemas.microsoft.com/office/drawing/2014/main" id="{811CBE89-03D4-4D80-A316-4F546A9C4CE2}"/>
              </a:ext>
            </a:extLst>
          </p:cNvPr>
          <p:cNvSpPr>
            <a:spLocks noGrp="1"/>
          </p:cNvSpPr>
          <p:nvPr>
            <p:ph type="body" idx="1"/>
          </p:nvPr>
        </p:nvSpPr>
        <p:spPr>
          <a:xfrm>
            <a:off x="1524000" y="2064273"/>
            <a:ext cx="9144000" cy="1098395"/>
          </a:xfrm>
        </p:spPr>
        <p:txBody>
          <a:bodyPr vert="horz" lIns="91440" tIns="45720" rIns="91440" bIns="45720" rtlCol="0">
            <a:normAutofit lnSpcReduction="10000"/>
          </a:bodyPr>
          <a:lstStyle/>
          <a:p>
            <a:pPr algn="ctr" defTabSz="914400"/>
            <a:r>
              <a:rPr lang="en-US" sz="1500" i="1" dirty="0">
                <a:solidFill>
                  <a:schemeClr val="tx1"/>
                </a:solidFill>
              </a:rPr>
              <a:t>Brian Haney is a Registered Representative of Coastal Equities, Inc. and an Investment Advisory Representative of Coastal Investment Advisors, Inc. Investment Advisory Services are offered through Coastal Investment Advisors, Inc., and securities are offered through Coastal Equities, Inc., Member FINRA/SIPC, 1201 N. Orange St., Suite 729, Wilmington, DE 19801.</a:t>
            </a:r>
          </a:p>
          <a:p>
            <a:pPr algn="ctr" defTabSz="914400"/>
            <a:endParaRPr lang="en-US" sz="1500" dirty="0">
              <a:solidFill>
                <a:srgbClr val="FFFFFF"/>
              </a:solidFill>
            </a:endParaRPr>
          </a:p>
        </p:txBody>
      </p:sp>
    </p:spTree>
    <p:extLst>
      <p:ext uri="{BB962C8B-B14F-4D97-AF65-F5344CB8AC3E}">
        <p14:creationId xmlns:p14="http://schemas.microsoft.com/office/powerpoint/2010/main" val="13589797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4E911EC-A47D-7349-B83B-3AAAB9B4DE0D}"/>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0362833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CB5F78-7198-5748-B028-AF938A38B651}"/>
              </a:ext>
            </a:extLst>
          </p:cNvPr>
          <p:cNvSpPr>
            <a:spLocks noGrp="1"/>
          </p:cNvSpPr>
          <p:nvPr>
            <p:ph type="ctrTitle"/>
          </p:nvPr>
        </p:nvSpPr>
        <p:spPr/>
        <p:txBody>
          <a:bodyPr/>
          <a:lstStyle/>
          <a:p>
            <a:endParaRPr lang="en-US"/>
          </a:p>
        </p:txBody>
      </p:sp>
      <p:sp>
        <p:nvSpPr>
          <p:cNvPr id="3" name="Subtitle 2">
            <a:extLst>
              <a:ext uri="{FF2B5EF4-FFF2-40B4-BE49-F238E27FC236}">
                <a16:creationId xmlns:a16="http://schemas.microsoft.com/office/drawing/2014/main" id="{7F569983-45AA-4145-9A64-FC20190E277E}"/>
              </a:ext>
            </a:extLst>
          </p:cNvPr>
          <p:cNvSpPr>
            <a:spLocks noGrp="1"/>
          </p:cNvSpPr>
          <p:nvPr>
            <p:ph type="subTitle" idx="1"/>
          </p:nvPr>
        </p:nvSpPr>
        <p:spPr/>
        <p:txBody>
          <a:bodyPr/>
          <a:lstStyle/>
          <a:p>
            <a:endParaRPr lang="en-US"/>
          </a:p>
        </p:txBody>
      </p:sp>
      <p:pic>
        <p:nvPicPr>
          <p:cNvPr id="5" name="Picture 4">
            <a:extLst>
              <a:ext uri="{FF2B5EF4-FFF2-40B4-BE49-F238E27FC236}">
                <a16:creationId xmlns:a16="http://schemas.microsoft.com/office/drawing/2014/main" id="{AC7730F0-4EDA-9045-A5A5-D48184867208}"/>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36622068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Red Orange">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40000"/>
              </a:schemeClr>
            </a:gs>
            <a:gs pos="100000">
              <a:schemeClr val="phClr">
                <a:shade val="92000"/>
                <a:hueMod val="104000"/>
                <a:satMod val="140000"/>
                <a:lumMod val="48000"/>
              </a:schemeClr>
            </a:gs>
          </a:gsLst>
          <a:lin ang="5040000" scaled="0"/>
        </a:gradFill>
        <a:blipFill>
          <a:blip xmlns:r="http://schemas.openxmlformats.org/officeDocument/2006/relationships" r:embed="rId1">
            <a:duotone>
              <a:schemeClr val="phClr">
                <a:shade val="48000"/>
                <a:hueMod val="106000"/>
                <a:satMod val="140000"/>
                <a:lumMod val="42000"/>
              </a:schemeClr>
              <a:schemeClr val="phClr">
                <a:tint val="98000"/>
                <a:hueMod val="92000"/>
                <a:satMod val="220000"/>
                <a:lumMod val="90000"/>
              </a:schemeClr>
            </a:duotone>
          </a:blip>
          <a:stretch/>
        </a:blipFill>
      </a:bgFillStyleLst>
    </a:fmtScheme>
  </a:themeElements>
  <a:objectDefaults/>
  <a:extraClrSchemeLst/>
  <a:extLst>
    <a:ext uri="{05A4C25C-085E-4340-85A3-A5531E510DB2}">
      <thm15:themeFamily xmlns:thm15="http://schemas.microsoft.com/office/thememl/2012/main" name="TF77815013_Problem-solution cycle_RVA_v3" id="{20834410-FC37-46AC-ACB7-FB202F8C4BA9}" vid="{1ED24379-BFF7-4E2F-B7EC-A47C906E21A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7866CFD-F94E-4AE5-ACEA-86FEC0F48A10}">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B579702B-25C7-40D7-9E29-7686B11A9660}">
  <ds:schemaRefs>
    <ds:schemaRef ds:uri="http://schemas.microsoft.com/sharepoint/v3/contenttype/forms"/>
  </ds:schemaRefs>
</ds:datastoreItem>
</file>

<file path=customXml/itemProps3.xml><?xml version="1.0" encoding="utf-8"?>
<ds:datastoreItem xmlns:ds="http://schemas.openxmlformats.org/officeDocument/2006/customXml" ds:itemID="{A7C0B241-13E5-418D-8920-D23491E2D2C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1172</Words>
  <Application>Microsoft Office PowerPoint</Application>
  <PresentationFormat>Widescreen</PresentationFormat>
  <Paragraphs>130</Paragraphs>
  <Slides>38</Slides>
  <Notes>0</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38</vt:i4>
      </vt:variant>
    </vt:vector>
  </HeadingPairs>
  <TitlesOfParts>
    <vt:vector size="51" baseType="lpstr">
      <vt:lpstr>Arial</vt:lpstr>
      <vt:lpstr>Calibri</vt:lpstr>
      <vt:lpstr>Calibri Light</vt:lpstr>
      <vt:lpstr>Caveat</vt:lpstr>
      <vt:lpstr>Montserrat Light</vt:lpstr>
      <vt:lpstr>Montserrat Medium</vt:lpstr>
      <vt:lpstr>Raleway</vt:lpstr>
      <vt:lpstr>Rockwell</vt:lpstr>
      <vt:lpstr>Symbol</vt:lpstr>
      <vt:lpstr>Tahoma</vt:lpstr>
      <vt:lpstr>Tw Cen MT</vt:lpstr>
      <vt:lpstr>Circuit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COVID-19 Cyber Security Risks for Remote Association Employees</vt:lpstr>
      <vt:lpstr>What do you want me to cover?</vt:lpstr>
      <vt:lpstr>Here’s what I want to cover</vt:lpstr>
      <vt:lpstr>2020 – so far, it’s been a bit of a mess!</vt:lpstr>
      <vt:lpstr>The massive increase in telework = rise in cyber crime</vt:lpstr>
      <vt:lpstr>Covid19 scams are everywhere</vt:lpstr>
      <vt:lpstr>Organizations are being hit</vt:lpstr>
      <vt:lpstr>Individuals are being hit also</vt:lpstr>
      <vt:lpstr>Common cyber crime examples</vt:lpstr>
      <vt:lpstr>What should associations do?</vt:lpstr>
      <vt:lpstr>How secure is this website really?</vt:lpstr>
      <vt:lpstr>Training is the key to fighting fraud</vt:lpstr>
      <vt:lpstr>Add value to your members</vt:lpstr>
      <vt:lpstr>What should employees do?</vt:lpstr>
      <vt:lpstr>What should individuals do?</vt:lpstr>
      <vt:lpstr>Where does insurance come in?</vt:lpstr>
      <vt:lpstr>Common things cyber policies cover (first party):</vt:lpstr>
      <vt:lpstr>Common things cyber policies cover (third party):</vt:lpstr>
      <vt:lpstr>Insurance is a partnership</vt:lpstr>
      <vt:lpstr>PowerPoint Presentation</vt:lpstr>
      <vt:lpstr>Let’s measure your cyber preparedness!</vt:lpstr>
      <vt:lpstr>Questions for associations</vt:lpstr>
      <vt:lpstr>Questions for associations</vt:lpstr>
      <vt:lpstr>Questions for individuals</vt:lpstr>
      <vt:lpstr>Where do you go from here?</vt:lpstr>
      <vt:lpstr>Thanks for your time today</vt:lpstr>
      <vt:lpstr>Disclaimer</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2020-06-23T17:55:31Z</dcterms:created>
  <dcterms:modified xsi:type="dcterms:W3CDTF">2020-06-25T16:49:06Z</dcterms:modified>
</cp:coreProperties>
</file>